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Funtastic" charset="1" panose="00000000000000000000"/>
      <p:regular r:id="rId41"/>
    </p:embeddedFont>
    <p:embeddedFont>
      <p:font typeface="Montserrat Medium" charset="1" panose="00000600000000000000"/>
      <p:regular r:id="rId42"/>
    </p:embeddedFont>
    <p:embeddedFont>
      <p:font typeface="Montserrat Bold" charset="1" panose="00000800000000000000"/>
      <p:regular r:id="rId43"/>
    </p:embeddedFont>
    <p:embeddedFont>
      <p:font typeface="Montserrat" charset="1" panose="000005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8.png" Type="http://schemas.openxmlformats.org/officeDocument/2006/relationships/image"/><Relationship Id="rId7" Target="../media/image5.png" Type="http://schemas.openxmlformats.org/officeDocument/2006/relationships/image"/><Relationship Id="rId8"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8.png" Type="http://schemas.openxmlformats.org/officeDocument/2006/relationships/image"/><Relationship Id="rId7" Target="../media/image5.png" Type="http://schemas.openxmlformats.org/officeDocument/2006/relationships/image"/><Relationship Id="rId8"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8.png" Type="http://schemas.openxmlformats.org/officeDocument/2006/relationships/image"/><Relationship Id="rId7" Target="../media/image5.png" Type="http://schemas.openxmlformats.org/officeDocument/2006/relationships/image"/><Relationship Id="rId8"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8.png" Type="http://schemas.openxmlformats.org/officeDocument/2006/relationships/image"/><Relationship Id="rId7" Target="../media/image5.png" Type="http://schemas.openxmlformats.org/officeDocument/2006/relationships/image"/><Relationship Id="rId8"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8.png" Type="http://schemas.openxmlformats.org/officeDocument/2006/relationships/image"/><Relationship Id="rId7" Target="../media/image5.png" Type="http://schemas.openxmlformats.org/officeDocument/2006/relationships/image"/><Relationship Id="rId8"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8.png" Type="http://schemas.openxmlformats.org/officeDocument/2006/relationships/image"/><Relationship Id="rId7" Target="../media/image5.png" Type="http://schemas.openxmlformats.org/officeDocument/2006/relationships/image"/><Relationship Id="rId8"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8.png" Type="http://schemas.openxmlformats.org/officeDocument/2006/relationships/image"/><Relationship Id="rId7" Target="../media/image5.png" Type="http://schemas.openxmlformats.org/officeDocument/2006/relationships/image"/><Relationship Id="rId8"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1.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8.png" Type="http://schemas.openxmlformats.org/officeDocument/2006/relationships/image"/><Relationship Id="rId7" Target="../media/image2.png" Type="http://schemas.openxmlformats.org/officeDocument/2006/relationships/image"/><Relationship Id="rId8"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8.png" Type="http://schemas.openxmlformats.org/officeDocument/2006/relationships/image"/><Relationship Id="rId7" Target="../media/image2.png" Type="http://schemas.openxmlformats.org/officeDocument/2006/relationships/image"/><Relationship Id="rId8" Target="../media/image34.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8.png" Type="http://schemas.openxmlformats.org/officeDocument/2006/relationships/image"/><Relationship Id="rId7" Target="../media/image2.png" Type="http://schemas.openxmlformats.org/officeDocument/2006/relationships/image"/><Relationship Id="rId8"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8.png" Type="http://schemas.openxmlformats.org/officeDocument/2006/relationships/image"/><Relationship Id="rId7" Target="../media/image2.png" Type="http://schemas.openxmlformats.org/officeDocument/2006/relationships/image"/><Relationship Id="rId8" Target="../media/image3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8.png" Type="http://schemas.openxmlformats.org/officeDocument/2006/relationships/image"/><Relationship Id="rId7" Target="../media/image2.png" Type="http://schemas.openxmlformats.org/officeDocument/2006/relationships/image"/><Relationship Id="rId8"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8.png" Type="http://schemas.openxmlformats.org/officeDocument/2006/relationships/image"/><Relationship Id="rId7" Target="../media/image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38.png" Type="http://schemas.openxmlformats.org/officeDocument/2006/relationships/image"/><Relationship Id="rId5" Target="../media/image8.png" Type="http://schemas.openxmlformats.org/officeDocument/2006/relationships/image"/><Relationship Id="rId6" Target="../media/image1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38.png" Type="http://schemas.openxmlformats.org/officeDocument/2006/relationships/image"/><Relationship Id="rId5" Target="../media/image8.png" Type="http://schemas.openxmlformats.org/officeDocument/2006/relationships/image"/><Relationship Id="rId6" Target="../media/image1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38.png" Type="http://schemas.openxmlformats.org/officeDocument/2006/relationships/image"/><Relationship Id="rId5" Target="../media/image8.png" Type="http://schemas.openxmlformats.org/officeDocument/2006/relationships/image"/><Relationship Id="rId6" Target="../media/image1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8.png" Type="http://schemas.openxmlformats.org/officeDocument/2006/relationships/image"/><Relationship Id="rId6" Target="../media/image18.png" Type="http://schemas.openxmlformats.org/officeDocument/2006/relationships/image"/><Relationship Id="rId7" Target="../media/image4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42.png" Type="http://schemas.openxmlformats.org/officeDocument/2006/relationships/image"/><Relationship Id="rId6" Target="../media/image8.png" Type="http://schemas.openxmlformats.org/officeDocument/2006/relationships/image"/><Relationship Id="rId7"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8.png" Type="http://schemas.openxmlformats.org/officeDocument/2006/relationships/image"/><Relationship Id="rId7" Target="../media/image5.png" Type="http://schemas.openxmlformats.org/officeDocument/2006/relationships/image"/><Relationship Id="rId8" Target="../media/image18.png" Type="http://schemas.openxmlformats.org/officeDocument/2006/relationships/image"/><Relationship Id="rId9"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8.png" Type="http://schemas.openxmlformats.org/officeDocument/2006/relationships/image"/><Relationship Id="rId7" Target="../media/image5.png" Type="http://schemas.openxmlformats.org/officeDocument/2006/relationships/image"/><Relationship Id="rId8" Target="../media/image18.pn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15893121" y="3346370"/>
            <a:ext cx="2394879" cy="4330466"/>
          </a:xfrm>
          <a:custGeom>
            <a:avLst/>
            <a:gdLst/>
            <a:ahLst/>
            <a:cxnLst/>
            <a:rect r="r" b="b" t="t" l="l"/>
            <a:pathLst>
              <a:path h="4330466" w="2394879">
                <a:moveTo>
                  <a:pt x="0" y="0"/>
                </a:moveTo>
                <a:lnTo>
                  <a:pt x="2394879" y="0"/>
                </a:lnTo>
                <a:lnTo>
                  <a:pt x="2394879" y="4330467"/>
                </a:lnTo>
                <a:lnTo>
                  <a:pt x="0" y="4330467"/>
                </a:lnTo>
                <a:lnTo>
                  <a:pt x="0" y="0"/>
                </a:lnTo>
                <a:close/>
              </a:path>
            </a:pathLst>
          </a:custGeom>
          <a:blipFill>
            <a:blip r:embed="rId3"/>
            <a:stretch>
              <a:fillRect l="0" t="0" r="0" b="0"/>
            </a:stretch>
          </a:blipFill>
        </p:spPr>
      </p:sp>
      <p:sp>
        <p:nvSpPr>
          <p:cNvPr name="Freeform 4" id="4"/>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4"/>
            <a:stretch>
              <a:fillRect l="0" t="0" r="0" b="-134594"/>
            </a:stretch>
          </a:blipFill>
        </p:spPr>
      </p:sp>
      <p:sp>
        <p:nvSpPr>
          <p:cNvPr name="Freeform 5" id="5"/>
          <p:cNvSpPr/>
          <p:nvPr/>
        </p:nvSpPr>
        <p:spPr>
          <a:xfrm flipH="false" flipV="false" rot="0">
            <a:off x="10397585" y="3116692"/>
            <a:ext cx="6120765" cy="8229600"/>
          </a:xfrm>
          <a:custGeom>
            <a:avLst/>
            <a:gdLst/>
            <a:ahLst/>
            <a:cxnLst/>
            <a:rect r="r" b="b" t="t" l="l"/>
            <a:pathLst>
              <a:path h="8229600" w="6120765">
                <a:moveTo>
                  <a:pt x="0" y="0"/>
                </a:moveTo>
                <a:lnTo>
                  <a:pt x="6120765" y="0"/>
                </a:lnTo>
                <a:lnTo>
                  <a:pt x="6120765"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428452" y="5003463"/>
            <a:ext cx="4380678" cy="3427800"/>
          </a:xfrm>
          <a:custGeom>
            <a:avLst/>
            <a:gdLst/>
            <a:ahLst/>
            <a:cxnLst/>
            <a:rect r="r" b="b" t="t" l="l"/>
            <a:pathLst>
              <a:path h="3427800" w="4380678">
                <a:moveTo>
                  <a:pt x="0" y="0"/>
                </a:moveTo>
                <a:lnTo>
                  <a:pt x="4380677" y="0"/>
                </a:lnTo>
                <a:lnTo>
                  <a:pt x="4380677" y="3427801"/>
                </a:lnTo>
                <a:lnTo>
                  <a:pt x="0" y="3427801"/>
                </a:lnTo>
                <a:lnTo>
                  <a:pt x="0" y="0"/>
                </a:lnTo>
                <a:close/>
              </a:path>
            </a:pathLst>
          </a:custGeom>
          <a:blipFill>
            <a:blip r:embed="rId6"/>
            <a:stretch>
              <a:fillRect l="0" t="0" r="0" b="0"/>
            </a:stretch>
          </a:blipFill>
        </p:spPr>
      </p:sp>
      <p:sp>
        <p:nvSpPr>
          <p:cNvPr name="Freeform 7" id="7"/>
          <p:cNvSpPr/>
          <p:nvPr/>
        </p:nvSpPr>
        <p:spPr>
          <a:xfrm flipH="false" flipV="false" rot="0">
            <a:off x="6773484" y="6717364"/>
            <a:ext cx="1463821" cy="2540936"/>
          </a:xfrm>
          <a:custGeom>
            <a:avLst/>
            <a:gdLst/>
            <a:ahLst/>
            <a:cxnLst/>
            <a:rect r="r" b="b" t="t" l="l"/>
            <a:pathLst>
              <a:path h="2540936" w="1463821">
                <a:moveTo>
                  <a:pt x="0" y="0"/>
                </a:moveTo>
                <a:lnTo>
                  <a:pt x="1463821" y="0"/>
                </a:lnTo>
                <a:lnTo>
                  <a:pt x="1463821" y="2540936"/>
                </a:lnTo>
                <a:lnTo>
                  <a:pt x="0" y="2540936"/>
                </a:lnTo>
                <a:lnTo>
                  <a:pt x="0" y="0"/>
                </a:lnTo>
                <a:close/>
              </a:path>
            </a:pathLst>
          </a:custGeom>
          <a:blipFill>
            <a:blip r:embed="rId7"/>
            <a:stretch>
              <a:fillRect l="0" t="0" r="0" b="0"/>
            </a:stretch>
          </a:blipFill>
        </p:spPr>
      </p:sp>
      <p:sp>
        <p:nvSpPr>
          <p:cNvPr name="Freeform 8" id="8"/>
          <p:cNvSpPr/>
          <p:nvPr/>
        </p:nvSpPr>
        <p:spPr>
          <a:xfrm flipH="false" flipV="false" rot="0">
            <a:off x="761887" y="7026101"/>
            <a:ext cx="2417520" cy="2232199"/>
          </a:xfrm>
          <a:custGeom>
            <a:avLst/>
            <a:gdLst/>
            <a:ahLst/>
            <a:cxnLst/>
            <a:rect r="r" b="b" t="t" l="l"/>
            <a:pathLst>
              <a:path h="2232199" w="2417520">
                <a:moveTo>
                  <a:pt x="0" y="0"/>
                </a:moveTo>
                <a:lnTo>
                  <a:pt x="2417520" y="0"/>
                </a:lnTo>
                <a:lnTo>
                  <a:pt x="2417520" y="2232199"/>
                </a:lnTo>
                <a:lnTo>
                  <a:pt x="0" y="2232199"/>
                </a:lnTo>
                <a:lnTo>
                  <a:pt x="0" y="0"/>
                </a:lnTo>
                <a:close/>
              </a:path>
            </a:pathLst>
          </a:custGeom>
          <a:blipFill>
            <a:blip r:embed="rId8"/>
            <a:stretch>
              <a:fillRect l="0" t="0" r="0" b="0"/>
            </a:stretch>
          </a:blipFill>
        </p:spPr>
      </p:sp>
      <p:sp>
        <p:nvSpPr>
          <p:cNvPr name="TextBox 9" id="9"/>
          <p:cNvSpPr txBox="true"/>
          <p:nvPr/>
        </p:nvSpPr>
        <p:spPr>
          <a:xfrm rot="0">
            <a:off x="1028700" y="2160251"/>
            <a:ext cx="12694029" cy="574357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CORNTECH: Sistem Monitoring Suhu dan Kelembaban Terintegrasi IoT dan Blockchain untuk Penyimpanan Aman dan Berkualitas Komoditas Pertanian</a:t>
            </a:r>
          </a:p>
        </p:txBody>
      </p:sp>
      <p:sp>
        <p:nvSpPr>
          <p:cNvPr name="Freeform 10" id="10"/>
          <p:cNvSpPr/>
          <p:nvPr/>
        </p:nvSpPr>
        <p:spPr>
          <a:xfrm flipH="true" flipV="false" rot="0">
            <a:off x="-363106" y="7543580"/>
            <a:ext cx="7085024" cy="3015161"/>
          </a:xfrm>
          <a:custGeom>
            <a:avLst/>
            <a:gdLst/>
            <a:ahLst/>
            <a:cxnLst/>
            <a:rect r="r" b="b" t="t" l="l"/>
            <a:pathLst>
              <a:path h="3015161" w="7085024">
                <a:moveTo>
                  <a:pt x="7085025" y="0"/>
                </a:moveTo>
                <a:lnTo>
                  <a:pt x="0" y="0"/>
                </a:lnTo>
                <a:lnTo>
                  <a:pt x="0" y="3015161"/>
                </a:lnTo>
                <a:lnTo>
                  <a:pt x="7085025" y="3015161"/>
                </a:lnTo>
                <a:lnTo>
                  <a:pt x="7085025" y="0"/>
                </a:lnTo>
                <a:close/>
              </a:path>
            </a:pathLst>
          </a:custGeom>
          <a:blipFill>
            <a:blip r:embed="rId9"/>
            <a:stretch>
              <a:fillRect l="0" t="0" r="0" b="0"/>
            </a:stretch>
          </a:blipFill>
        </p:spPr>
      </p:sp>
      <p:sp>
        <p:nvSpPr>
          <p:cNvPr name="TextBox 11" id="11"/>
          <p:cNvSpPr txBox="true"/>
          <p:nvPr/>
        </p:nvSpPr>
        <p:spPr>
          <a:xfrm rot="0">
            <a:off x="1028700" y="9513405"/>
            <a:ext cx="9041010" cy="561592"/>
          </a:xfrm>
          <a:prstGeom prst="rect">
            <a:avLst/>
          </a:prstGeom>
        </p:spPr>
        <p:txBody>
          <a:bodyPr anchor="t" rtlCol="false" tIns="0" lIns="0" bIns="0" rIns="0">
            <a:spAutoFit/>
          </a:bodyPr>
          <a:lstStyle/>
          <a:p>
            <a:pPr algn="l">
              <a:lnSpc>
                <a:spcPts val="3317"/>
              </a:lnSpc>
            </a:pPr>
            <a:r>
              <a:rPr lang="en-US" sz="4199">
                <a:solidFill>
                  <a:srgbClr val="FFFFFF"/>
                </a:solidFill>
                <a:latin typeface="Funtastic"/>
                <a:ea typeface="Funtastic"/>
                <a:cs typeface="Funtastic"/>
                <a:sym typeface="Funtastic"/>
              </a:rPr>
              <a:t>Disusun Oleh : Kelompok 1 Kelas 4B</a:t>
            </a:r>
          </a:p>
        </p:txBody>
      </p:sp>
      <p:sp>
        <p:nvSpPr>
          <p:cNvPr name="Freeform 12" id="12"/>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9"/>
            <a:stretch>
              <a:fillRect l="0" t="0" r="0" b="0"/>
            </a:stretch>
          </a:blipFill>
        </p:spPr>
      </p:sp>
      <p:sp>
        <p:nvSpPr>
          <p:cNvPr name="TextBox 13" id="13"/>
          <p:cNvSpPr txBox="true"/>
          <p:nvPr/>
        </p:nvSpPr>
        <p:spPr>
          <a:xfrm rot="0">
            <a:off x="1028700" y="9015604"/>
            <a:ext cx="9041010" cy="561592"/>
          </a:xfrm>
          <a:prstGeom prst="rect">
            <a:avLst/>
          </a:prstGeom>
        </p:spPr>
        <p:txBody>
          <a:bodyPr anchor="t" rtlCol="false" tIns="0" lIns="0" bIns="0" rIns="0">
            <a:spAutoFit/>
          </a:bodyPr>
          <a:lstStyle/>
          <a:p>
            <a:pPr algn="l">
              <a:lnSpc>
                <a:spcPts val="3317"/>
              </a:lnSpc>
            </a:pPr>
            <a:r>
              <a:rPr lang="en-US" sz="4199">
                <a:solidFill>
                  <a:srgbClr val="FFFFFF"/>
                </a:solidFill>
                <a:latin typeface="Funtastic"/>
                <a:ea typeface="Funtastic"/>
                <a:cs typeface="Funtastic"/>
                <a:sym typeface="Funtastic"/>
              </a:rPr>
              <a:t>Tema: Pertanian</a:t>
            </a:r>
          </a:p>
        </p:txBody>
      </p:sp>
      <p:grpSp>
        <p:nvGrpSpPr>
          <p:cNvPr name="Group 14" id="14"/>
          <p:cNvGrpSpPr/>
          <p:nvPr/>
        </p:nvGrpSpPr>
        <p:grpSpPr>
          <a:xfrm rot="0">
            <a:off x="6101137" y="456592"/>
            <a:ext cx="6085725" cy="1144216"/>
            <a:chOff x="0" y="0"/>
            <a:chExt cx="8114301" cy="1525621"/>
          </a:xfrm>
        </p:grpSpPr>
        <p:grpSp>
          <p:nvGrpSpPr>
            <p:cNvPr name="Group 15" id="15"/>
            <p:cNvGrpSpPr/>
            <p:nvPr/>
          </p:nvGrpSpPr>
          <p:grpSpPr>
            <a:xfrm rot="0">
              <a:off x="0" y="0"/>
              <a:ext cx="8114301" cy="1525621"/>
              <a:chOff x="0" y="0"/>
              <a:chExt cx="1678738" cy="315630"/>
            </a:xfrm>
          </p:grpSpPr>
          <p:sp>
            <p:nvSpPr>
              <p:cNvPr name="Freeform 16" id="16"/>
              <p:cNvSpPr/>
              <p:nvPr/>
            </p:nvSpPr>
            <p:spPr>
              <a:xfrm flipH="false" flipV="false" rot="0">
                <a:off x="0" y="0"/>
                <a:ext cx="1678738" cy="315630"/>
              </a:xfrm>
              <a:custGeom>
                <a:avLst/>
                <a:gdLst/>
                <a:ahLst/>
                <a:cxnLst/>
                <a:rect r="r" b="b" t="t" l="l"/>
                <a:pathLst>
                  <a:path h="315630" w="1678738">
                    <a:moveTo>
                      <a:pt x="61490" y="0"/>
                    </a:moveTo>
                    <a:lnTo>
                      <a:pt x="1617248" y="0"/>
                    </a:lnTo>
                    <a:cubicBezTo>
                      <a:pt x="1651209" y="0"/>
                      <a:pt x="1678738" y="27530"/>
                      <a:pt x="1678738" y="61490"/>
                    </a:cubicBezTo>
                    <a:lnTo>
                      <a:pt x="1678738" y="254140"/>
                    </a:lnTo>
                    <a:cubicBezTo>
                      <a:pt x="1678738" y="288100"/>
                      <a:pt x="1651209" y="315630"/>
                      <a:pt x="1617248" y="315630"/>
                    </a:cubicBezTo>
                    <a:lnTo>
                      <a:pt x="61490" y="315630"/>
                    </a:lnTo>
                    <a:cubicBezTo>
                      <a:pt x="27530" y="315630"/>
                      <a:pt x="0" y="288100"/>
                      <a:pt x="0" y="254140"/>
                    </a:cubicBezTo>
                    <a:lnTo>
                      <a:pt x="0" y="61490"/>
                    </a:lnTo>
                    <a:cubicBezTo>
                      <a:pt x="0" y="27530"/>
                      <a:pt x="27530" y="0"/>
                      <a:pt x="61490" y="0"/>
                    </a:cubicBezTo>
                    <a:close/>
                  </a:path>
                </a:pathLst>
              </a:custGeom>
              <a:solidFill>
                <a:srgbClr val="000000">
                  <a:alpha val="0"/>
                </a:srgbClr>
              </a:solidFill>
              <a:ln cap="rnd">
                <a:noFill/>
                <a:prstDash val="solid"/>
                <a:round/>
              </a:ln>
            </p:spPr>
          </p:sp>
          <p:sp>
            <p:nvSpPr>
              <p:cNvPr name="TextBox 17" id="17"/>
              <p:cNvSpPr txBox="true"/>
              <p:nvPr/>
            </p:nvSpPr>
            <p:spPr>
              <a:xfrm>
                <a:off x="0" y="-38100"/>
                <a:ext cx="1678738" cy="353730"/>
              </a:xfrm>
              <a:prstGeom prst="rect">
                <a:avLst/>
              </a:prstGeom>
            </p:spPr>
            <p:txBody>
              <a:bodyPr anchor="ctr" rtlCol="false" tIns="50800" lIns="50800" bIns="50800" rIns="50800"/>
              <a:lstStyle/>
              <a:p>
                <a:pPr algn="ctr">
                  <a:lnSpc>
                    <a:spcPts val="2660"/>
                  </a:lnSpc>
                  <a:spcBef>
                    <a:spcPct val="0"/>
                  </a:spcBef>
                </a:pPr>
              </a:p>
            </p:txBody>
          </p:sp>
        </p:grpSp>
        <p:sp>
          <p:nvSpPr>
            <p:cNvPr name="Freeform 18" id="18"/>
            <p:cNvSpPr/>
            <p:nvPr/>
          </p:nvSpPr>
          <p:spPr>
            <a:xfrm flipH="false" flipV="false" rot="0">
              <a:off x="580589" y="153336"/>
              <a:ext cx="1975849" cy="1218949"/>
            </a:xfrm>
            <a:custGeom>
              <a:avLst/>
              <a:gdLst/>
              <a:ahLst/>
              <a:cxnLst/>
              <a:rect r="r" b="b" t="t" l="l"/>
              <a:pathLst>
                <a:path h="1218949" w="1975849">
                  <a:moveTo>
                    <a:pt x="0" y="0"/>
                  </a:moveTo>
                  <a:lnTo>
                    <a:pt x="1975848" y="0"/>
                  </a:lnTo>
                  <a:lnTo>
                    <a:pt x="1975848" y="1218949"/>
                  </a:lnTo>
                  <a:lnTo>
                    <a:pt x="0" y="1218949"/>
                  </a:lnTo>
                  <a:lnTo>
                    <a:pt x="0" y="0"/>
                  </a:lnTo>
                  <a:close/>
                </a:path>
              </a:pathLst>
            </a:custGeom>
            <a:blipFill>
              <a:blip r:embed="rId10"/>
              <a:stretch>
                <a:fillRect l="0" t="0" r="0" b="0"/>
              </a:stretch>
            </a:blipFill>
          </p:spPr>
        </p:sp>
        <p:sp>
          <p:nvSpPr>
            <p:cNvPr name="Freeform 19" id="19"/>
            <p:cNvSpPr/>
            <p:nvPr/>
          </p:nvSpPr>
          <p:spPr>
            <a:xfrm flipH="false" flipV="false" rot="0">
              <a:off x="2961894" y="153336"/>
              <a:ext cx="1753555" cy="1218949"/>
            </a:xfrm>
            <a:custGeom>
              <a:avLst/>
              <a:gdLst/>
              <a:ahLst/>
              <a:cxnLst/>
              <a:rect r="r" b="b" t="t" l="l"/>
              <a:pathLst>
                <a:path h="1218949" w="1753555">
                  <a:moveTo>
                    <a:pt x="0" y="0"/>
                  </a:moveTo>
                  <a:lnTo>
                    <a:pt x="1753555" y="0"/>
                  </a:lnTo>
                  <a:lnTo>
                    <a:pt x="1753555" y="1218949"/>
                  </a:lnTo>
                  <a:lnTo>
                    <a:pt x="0" y="1218949"/>
                  </a:lnTo>
                  <a:lnTo>
                    <a:pt x="0" y="0"/>
                  </a:lnTo>
                  <a:close/>
                </a:path>
              </a:pathLst>
            </a:custGeom>
            <a:blipFill>
              <a:blip r:embed="rId11"/>
              <a:stretch>
                <a:fillRect l="0" t="0" r="0" b="0"/>
              </a:stretch>
            </a:blipFill>
          </p:spPr>
        </p:sp>
        <p:sp>
          <p:nvSpPr>
            <p:cNvPr name="Freeform 20" id="20"/>
            <p:cNvSpPr/>
            <p:nvPr/>
          </p:nvSpPr>
          <p:spPr>
            <a:xfrm flipH="false" flipV="false" rot="0">
              <a:off x="5244605" y="153336"/>
              <a:ext cx="2289107" cy="1218949"/>
            </a:xfrm>
            <a:custGeom>
              <a:avLst/>
              <a:gdLst/>
              <a:ahLst/>
              <a:cxnLst/>
              <a:rect r="r" b="b" t="t" l="l"/>
              <a:pathLst>
                <a:path h="1218949" w="2289107">
                  <a:moveTo>
                    <a:pt x="0" y="0"/>
                  </a:moveTo>
                  <a:lnTo>
                    <a:pt x="2289107" y="0"/>
                  </a:lnTo>
                  <a:lnTo>
                    <a:pt x="2289107" y="1218949"/>
                  </a:lnTo>
                  <a:lnTo>
                    <a:pt x="0" y="1218949"/>
                  </a:lnTo>
                  <a:lnTo>
                    <a:pt x="0" y="0"/>
                  </a:lnTo>
                  <a:close/>
                </a:path>
              </a:pathLst>
            </a:custGeom>
            <a:blipFill>
              <a:blip r:embed="rId12"/>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5462878" y="6443941"/>
            <a:ext cx="3168396" cy="4114800"/>
          </a:xfrm>
          <a:custGeom>
            <a:avLst/>
            <a:gdLst/>
            <a:ahLst/>
            <a:cxnLst/>
            <a:rect r="r" b="b" t="t" l="l"/>
            <a:pathLst>
              <a:path h="4114800" w="3168396">
                <a:moveTo>
                  <a:pt x="0" y="0"/>
                </a:moveTo>
                <a:lnTo>
                  <a:pt x="3168396" y="0"/>
                </a:lnTo>
                <a:lnTo>
                  <a:pt x="3168396"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9335567" y="6225596"/>
            <a:ext cx="3837564" cy="1443084"/>
          </a:xfrm>
          <a:custGeom>
            <a:avLst/>
            <a:gdLst/>
            <a:ahLst/>
            <a:cxnLst/>
            <a:rect r="r" b="b" t="t" l="l"/>
            <a:pathLst>
              <a:path h="1443084" w="3837564">
                <a:moveTo>
                  <a:pt x="0" y="0"/>
                </a:moveTo>
                <a:lnTo>
                  <a:pt x="3837563" y="0"/>
                </a:lnTo>
                <a:lnTo>
                  <a:pt x="3837563" y="1443084"/>
                </a:lnTo>
                <a:lnTo>
                  <a:pt x="0" y="1443084"/>
                </a:lnTo>
                <a:lnTo>
                  <a:pt x="0" y="0"/>
                </a:lnTo>
                <a:close/>
              </a:path>
            </a:pathLst>
          </a:custGeom>
          <a:blipFill>
            <a:blip r:embed="rId5"/>
            <a:stretch>
              <a:fillRect l="0" t="0" r="0" b="0"/>
            </a:stretch>
          </a:blipFill>
        </p:spPr>
      </p:sp>
      <p:sp>
        <p:nvSpPr>
          <p:cNvPr name="TextBox 6" id="6"/>
          <p:cNvSpPr txBox="true"/>
          <p:nvPr/>
        </p:nvSpPr>
        <p:spPr>
          <a:xfrm rot="0">
            <a:off x="3199239" y="1085850"/>
            <a:ext cx="11889523" cy="1790700"/>
          </a:xfrm>
          <a:prstGeom prst="rect">
            <a:avLst/>
          </a:prstGeom>
        </p:spPr>
        <p:txBody>
          <a:bodyPr anchor="t" rtlCol="false" tIns="0" lIns="0" bIns="0" rIns="0">
            <a:spAutoFit/>
          </a:bodyPr>
          <a:lstStyle/>
          <a:p>
            <a:pPr algn="ctr">
              <a:lnSpc>
                <a:spcPts val="6299"/>
              </a:lnSpc>
            </a:pPr>
            <a:r>
              <a:rPr lang="en-US" sz="6999">
                <a:solidFill>
                  <a:srgbClr val="FFFFFF"/>
                </a:solidFill>
                <a:latin typeface="Funtastic"/>
                <a:ea typeface="Funtastic"/>
                <a:cs typeface="Funtastic"/>
                <a:sym typeface="Funtastic"/>
              </a:rPr>
              <a:t>PERGUDANGAN JAGUNG SEBAGAI PLANT MONITORING</a:t>
            </a:r>
            <a:r>
              <a:rPr lang="en-US" sz="6999">
                <a:solidFill>
                  <a:srgbClr val="FFFFFF"/>
                </a:solidFill>
                <a:latin typeface="Funtastic"/>
                <a:ea typeface="Funtastic"/>
                <a:cs typeface="Funtastic"/>
                <a:sym typeface="Funtastic"/>
              </a:rPr>
              <a:t> </a:t>
            </a:r>
          </a:p>
        </p:txBody>
      </p:sp>
      <p:sp>
        <p:nvSpPr>
          <p:cNvPr name="Freeform 7" id="7"/>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8" id="8"/>
          <p:cNvSpPr/>
          <p:nvPr/>
        </p:nvSpPr>
        <p:spPr>
          <a:xfrm flipH="false" flipV="false" rot="0">
            <a:off x="11546249" y="7527892"/>
            <a:ext cx="7085024" cy="3015161"/>
          </a:xfrm>
          <a:custGeom>
            <a:avLst/>
            <a:gdLst/>
            <a:ahLst/>
            <a:cxnLst/>
            <a:rect r="r" b="b" t="t" l="l"/>
            <a:pathLst>
              <a:path h="3015161" w="7085024">
                <a:moveTo>
                  <a:pt x="0" y="0"/>
                </a:moveTo>
                <a:lnTo>
                  <a:pt x="7085025" y="0"/>
                </a:lnTo>
                <a:lnTo>
                  <a:pt x="7085025" y="3015161"/>
                </a:lnTo>
                <a:lnTo>
                  <a:pt x="0" y="3015161"/>
                </a:lnTo>
                <a:lnTo>
                  <a:pt x="0" y="0"/>
                </a:lnTo>
                <a:close/>
              </a:path>
            </a:pathLst>
          </a:custGeom>
          <a:blipFill>
            <a:blip r:embed="rId6"/>
            <a:stretch>
              <a:fillRect l="0" t="0" r="0" b="0"/>
            </a:stretch>
          </a:blipFill>
        </p:spPr>
      </p:sp>
      <p:sp>
        <p:nvSpPr>
          <p:cNvPr name="Freeform 9" id="9"/>
          <p:cNvSpPr/>
          <p:nvPr/>
        </p:nvSpPr>
        <p:spPr>
          <a:xfrm flipH="false" flipV="false" rot="0">
            <a:off x="-381785" y="6051687"/>
            <a:ext cx="3813233" cy="2983785"/>
          </a:xfrm>
          <a:custGeom>
            <a:avLst/>
            <a:gdLst/>
            <a:ahLst/>
            <a:cxnLst/>
            <a:rect r="r" b="b" t="t" l="l"/>
            <a:pathLst>
              <a:path h="2983785" w="3813233">
                <a:moveTo>
                  <a:pt x="0" y="0"/>
                </a:moveTo>
                <a:lnTo>
                  <a:pt x="3813232" y="0"/>
                </a:lnTo>
                <a:lnTo>
                  <a:pt x="3813232" y="2983785"/>
                </a:lnTo>
                <a:lnTo>
                  <a:pt x="0" y="2983785"/>
                </a:lnTo>
                <a:lnTo>
                  <a:pt x="0" y="0"/>
                </a:lnTo>
                <a:close/>
              </a:path>
            </a:pathLst>
          </a:custGeom>
          <a:blipFill>
            <a:blip r:embed="rId7"/>
            <a:stretch>
              <a:fillRect l="0" t="0" r="0" b="0"/>
            </a:stretch>
          </a:blipFill>
        </p:spPr>
      </p:sp>
      <p:sp>
        <p:nvSpPr>
          <p:cNvPr name="TextBox 10" id="10"/>
          <p:cNvSpPr txBox="true"/>
          <p:nvPr/>
        </p:nvSpPr>
        <p:spPr>
          <a:xfrm rot="0">
            <a:off x="2115345" y="3077528"/>
            <a:ext cx="14057309" cy="6324711"/>
          </a:xfrm>
          <a:prstGeom prst="rect">
            <a:avLst/>
          </a:prstGeom>
        </p:spPr>
        <p:txBody>
          <a:bodyPr anchor="t" rtlCol="false" tIns="0" lIns="0" bIns="0" rIns="0">
            <a:spAutoFit/>
          </a:bodyPr>
          <a:lstStyle/>
          <a:p>
            <a:pPr algn="just">
              <a:lnSpc>
                <a:spcPts val="3423"/>
              </a:lnSpc>
            </a:pPr>
          </a:p>
          <a:p>
            <a:pPr algn="just">
              <a:lnSpc>
                <a:spcPts val="3423"/>
              </a:lnSpc>
            </a:pPr>
            <a:r>
              <a:rPr lang="en-US" sz="3140" b="true">
                <a:solidFill>
                  <a:srgbClr val="3F2A29"/>
                </a:solidFill>
                <a:latin typeface="Montserrat Bold"/>
                <a:ea typeface="Montserrat Bold"/>
                <a:cs typeface="Montserrat Bold"/>
                <a:sym typeface="Montserrat Bold"/>
              </a:rPr>
              <a:t>Pergudangan jagung berperan vital dalam rantai pasok pangan karena kualitas jagung sangat bergantung pada suhu dan kelembaban yang jika tak terkendali menurunkan mutu fisik, biologis, dan nutrisi (FAO, 2019; Suliantoro et al., 2021). Namun, monitoring gudang jagung masih jarang dibahas (Brigida et al., 2023). Proyek ini memposisikan gudang sebagai plant yang dipantau real-time menggunakan IoT, dengan integrasi blockchain (Web3) untuk mencatat hash data ke smart contract Ethereum agar transparan, auditabel, dan terlacak (Truong et al., 2023; Kunchapu et al., 2024). Sistem dilengkapi database time-series (InfluxDB) dan visualisasi dual-mode (Grafana + Qt GUI) sebagai inovasi monitoring gudang jagung.</a:t>
            </a:r>
          </a:p>
          <a:p>
            <a:pPr algn="just">
              <a:lnSpc>
                <a:spcPts val="2967"/>
              </a:lnSpc>
            </a:pPr>
          </a:p>
          <a:p>
            <a:pPr algn="just">
              <a:lnSpc>
                <a:spcPts val="2967"/>
              </a:lnSpc>
            </a:pPr>
          </a:p>
        </p:txBody>
      </p:sp>
      <p:sp>
        <p:nvSpPr>
          <p:cNvPr name="Freeform 11" id="11"/>
          <p:cNvSpPr/>
          <p:nvPr/>
        </p:nvSpPr>
        <p:spPr>
          <a:xfrm flipH="false" flipV="false" rot="0">
            <a:off x="12637958" y="-633361"/>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8"/>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5462878" y="6443941"/>
            <a:ext cx="3168396" cy="4114800"/>
          </a:xfrm>
          <a:custGeom>
            <a:avLst/>
            <a:gdLst/>
            <a:ahLst/>
            <a:cxnLst/>
            <a:rect r="r" b="b" t="t" l="l"/>
            <a:pathLst>
              <a:path h="4114800" w="3168396">
                <a:moveTo>
                  <a:pt x="0" y="0"/>
                </a:moveTo>
                <a:lnTo>
                  <a:pt x="3168396" y="0"/>
                </a:lnTo>
                <a:lnTo>
                  <a:pt x="3168396"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9335567" y="6225596"/>
            <a:ext cx="3837564" cy="1443084"/>
          </a:xfrm>
          <a:custGeom>
            <a:avLst/>
            <a:gdLst/>
            <a:ahLst/>
            <a:cxnLst/>
            <a:rect r="r" b="b" t="t" l="l"/>
            <a:pathLst>
              <a:path h="1443084" w="3837564">
                <a:moveTo>
                  <a:pt x="0" y="0"/>
                </a:moveTo>
                <a:lnTo>
                  <a:pt x="3837563" y="0"/>
                </a:lnTo>
                <a:lnTo>
                  <a:pt x="3837563" y="1443084"/>
                </a:lnTo>
                <a:lnTo>
                  <a:pt x="0" y="1443084"/>
                </a:lnTo>
                <a:lnTo>
                  <a:pt x="0" y="0"/>
                </a:lnTo>
                <a:close/>
              </a:path>
            </a:pathLst>
          </a:custGeom>
          <a:blipFill>
            <a:blip r:embed="rId5"/>
            <a:stretch>
              <a:fillRect l="0" t="0" r="0" b="0"/>
            </a:stretch>
          </a:blipFill>
        </p:spPr>
      </p:sp>
      <p:sp>
        <p:nvSpPr>
          <p:cNvPr name="TextBox 6" id="6"/>
          <p:cNvSpPr txBox="true"/>
          <p:nvPr/>
        </p:nvSpPr>
        <p:spPr>
          <a:xfrm rot="0">
            <a:off x="3199239" y="1085850"/>
            <a:ext cx="11889523" cy="1790700"/>
          </a:xfrm>
          <a:prstGeom prst="rect">
            <a:avLst/>
          </a:prstGeom>
        </p:spPr>
        <p:txBody>
          <a:bodyPr anchor="t" rtlCol="false" tIns="0" lIns="0" bIns="0" rIns="0">
            <a:spAutoFit/>
          </a:bodyPr>
          <a:lstStyle/>
          <a:p>
            <a:pPr algn="ctr">
              <a:lnSpc>
                <a:spcPts val="6299"/>
              </a:lnSpc>
            </a:pPr>
            <a:r>
              <a:rPr lang="en-US" sz="6999">
                <a:solidFill>
                  <a:srgbClr val="FFFFFF"/>
                </a:solidFill>
                <a:latin typeface="Funtastic"/>
                <a:ea typeface="Funtastic"/>
                <a:cs typeface="Funtastic"/>
                <a:sym typeface="Funtastic"/>
              </a:rPr>
              <a:t>SISTEM MONITORING LINGKUNGAN</a:t>
            </a:r>
            <a:r>
              <a:rPr lang="en-US" sz="6999">
                <a:solidFill>
                  <a:srgbClr val="FFFFFF"/>
                </a:solidFill>
                <a:latin typeface="Funtastic"/>
                <a:ea typeface="Funtastic"/>
                <a:cs typeface="Funtastic"/>
                <a:sym typeface="Funtastic"/>
              </a:rPr>
              <a:t> </a:t>
            </a:r>
          </a:p>
        </p:txBody>
      </p:sp>
      <p:sp>
        <p:nvSpPr>
          <p:cNvPr name="Freeform 7" id="7"/>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8" id="8"/>
          <p:cNvSpPr/>
          <p:nvPr/>
        </p:nvSpPr>
        <p:spPr>
          <a:xfrm flipH="false" flipV="false" rot="0">
            <a:off x="11546249" y="7527892"/>
            <a:ext cx="7085024" cy="3015161"/>
          </a:xfrm>
          <a:custGeom>
            <a:avLst/>
            <a:gdLst/>
            <a:ahLst/>
            <a:cxnLst/>
            <a:rect r="r" b="b" t="t" l="l"/>
            <a:pathLst>
              <a:path h="3015161" w="7085024">
                <a:moveTo>
                  <a:pt x="0" y="0"/>
                </a:moveTo>
                <a:lnTo>
                  <a:pt x="7085025" y="0"/>
                </a:lnTo>
                <a:lnTo>
                  <a:pt x="7085025" y="3015161"/>
                </a:lnTo>
                <a:lnTo>
                  <a:pt x="0" y="3015161"/>
                </a:lnTo>
                <a:lnTo>
                  <a:pt x="0" y="0"/>
                </a:lnTo>
                <a:close/>
              </a:path>
            </a:pathLst>
          </a:custGeom>
          <a:blipFill>
            <a:blip r:embed="rId6"/>
            <a:stretch>
              <a:fillRect l="0" t="0" r="0" b="0"/>
            </a:stretch>
          </a:blipFill>
        </p:spPr>
      </p:sp>
      <p:sp>
        <p:nvSpPr>
          <p:cNvPr name="Freeform 9" id="9"/>
          <p:cNvSpPr/>
          <p:nvPr/>
        </p:nvSpPr>
        <p:spPr>
          <a:xfrm flipH="false" flipV="false" rot="0">
            <a:off x="-381785" y="6051687"/>
            <a:ext cx="3813233" cy="2983785"/>
          </a:xfrm>
          <a:custGeom>
            <a:avLst/>
            <a:gdLst/>
            <a:ahLst/>
            <a:cxnLst/>
            <a:rect r="r" b="b" t="t" l="l"/>
            <a:pathLst>
              <a:path h="2983785" w="3813233">
                <a:moveTo>
                  <a:pt x="0" y="0"/>
                </a:moveTo>
                <a:lnTo>
                  <a:pt x="3813232" y="0"/>
                </a:lnTo>
                <a:lnTo>
                  <a:pt x="3813232" y="2983785"/>
                </a:lnTo>
                <a:lnTo>
                  <a:pt x="0" y="2983785"/>
                </a:lnTo>
                <a:lnTo>
                  <a:pt x="0" y="0"/>
                </a:lnTo>
                <a:close/>
              </a:path>
            </a:pathLst>
          </a:custGeom>
          <a:blipFill>
            <a:blip r:embed="rId7"/>
            <a:stretch>
              <a:fillRect l="0" t="0" r="0" b="0"/>
            </a:stretch>
          </a:blipFill>
        </p:spPr>
      </p:sp>
      <p:sp>
        <p:nvSpPr>
          <p:cNvPr name="TextBox 10" id="10"/>
          <p:cNvSpPr txBox="true"/>
          <p:nvPr/>
        </p:nvSpPr>
        <p:spPr>
          <a:xfrm rot="0">
            <a:off x="2627796" y="3689781"/>
            <a:ext cx="13032408" cy="5546419"/>
          </a:xfrm>
          <a:prstGeom prst="rect">
            <a:avLst/>
          </a:prstGeom>
        </p:spPr>
        <p:txBody>
          <a:bodyPr anchor="t" rtlCol="false" tIns="0" lIns="0" bIns="0" rIns="0">
            <a:spAutoFit/>
          </a:bodyPr>
          <a:lstStyle/>
          <a:p>
            <a:pPr algn="just">
              <a:lnSpc>
                <a:spcPts val="4015"/>
              </a:lnSpc>
            </a:pPr>
            <a:r>
              <a:rPr lang="en-US" sz="3684" b="true">
                <a:solidFill>
                  <a:srgbClr val="3F2A29"/>
                </a:solidFill>
                <a:latin typeface="Montserrat Bold"/>
                <a:ea typeface="Montserrat Bold"/>
                <a:cs typeface="Montserrat Bold"/>
                <a:sym typeface="Montserrat Bold"/>
              </a:rPr>
              <a:t>Sistem monitoring lingkungan penting untuk menjaga mutu beras dengan memantau suhu (15–25°C) dan kelembaban (&lt;70%) secara real-time guna mencegah jamur, hama, dan aflatoksin (FAO, 2019; Tian, 2016). Sistem ini mendukung tindakan korektif dan dokumentasi digital, apalagi jika terintegrasi blockchain. Proyek menggunakan sensor industri SHT20 Modbus RTU yang akurat dan mudah diintegrasikan dengan SCADA atau IoT, cocok untuk berbagai skala industri (Yasin et al., 2020).</a:t>
            </a:r>
          </a:p>
          <a:p>
            <a:pPr algn="just">
              <a:lnSpc>
                <a:spcPts val="4015"/>
              </a:lnSpc>
            </a:pPr>
          </a:p>
        </p:txBody>
      </p:sp>
      <p:sp>
        <p:nvSpPr>
          <p:cNvPr name="Freeform 11" id="11"/>
          <p:cNvSpPr/>
          <p:nvPr/>
        </p:nvSpPr>
        <p:spPr>
          <a:xfrm flipH="false" flipV="false" rot="0">
            <a:off x="12637958" y="-633361"/>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8"/>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5462878" y="6443941"/>
            <a:ext cx="3168396" cy="4114800"/>
          </a:xfrm>
          <a:custGeom>
            <a:avLst/>
            <a:gdLst/>
            <a:ahLst/>
            <a:cxnLst/>
            <a:rect r="r" b="b" t="t" l="l"/>
            <a:pathLst>
              <a:path h="4114800" w="3168396">
                <a:moveTo>
                  <a:pt x="0" y="0"/>
                </a:moveTo>
                <a:lnTo>
                  <a:pt x="3168396" y="0"/>
                </a:lnTo>
                <a:lnTo>
                  <a:pt x="3168396"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9335567" y="6225596"/>
            <a:ext cx="3837564" cy="1443084"/>
          </a:xfrm>
          <a:custGeom>
            <a:avLst/>
            <a:gdLst/>
            <a:ahLst/>
            <a:cxnLst/>
            <a:rect r="r" b="b" t="t" l="l"/>
            <a:pathLst>
              <a:path h="1443084" w="3837564">
                <a:moveTo>
                  <a:pt x="0" y="0"/>
                </a:moveTo>
                <a:lnTo>
                  <a:pt x="3837563" y="0"/>
                </a:lnTo>
                <a:lnTo>
                  <a:pt x="3837563" y="1443084"/>
                </a:lnTo>
                <a:lnTo>
                  <a:pt x="0" y="1443084"/>
                </a:lnTo>
                <a:lnTo>
                  <a:pt x="0" y="0"/>
                </a:lnTo>
                <a:close/>
              </a:path>
            </a:pathLst>
          </a:custGeom>
          <a:blipFill>
            <a:blip r:embed="rId5"/>
            <a:stretch>
              <a:fillRect l="0" t="0" r="0" b="0"/>
            </a:stretch>
          </a:blipFill>
        </p:spPr>
      </p:sp>
      <p:sp>
        <p:nvSpPr>
          <p:cNvPr name="TextBox 6" id="6"/>
          <p:cNvSpPr txBox="true"/>
          <p:nvPr/>
        </p:nvSpPr>
        <p:spPr>
          <a:xfrm rot="0">
            <a:off x="3199239" y="1353998"/>
            <a:ext cx="11889523" cy="1000125"/>
          </a:xfrm>
          <a:prstGeom prst="rect">
            <a:avLst/>
          </a:prstGeom>
        </p:spPr>
        <p:txBody>
          <a:bodyPr anchor="t" rtlCol="false" tIns="0" lIns="0" bIns="0" rIns="0">
            <a:spAutoFit/>
          </a:bodyPr>
          <a:lstStyle/>
          <a:p>
            <a:pPr algn="ctr">
              <a:lnSpc>
                <a:spcPts val="6299"/>
              </a:lnSpc>
            </a:pPr>
            <a:r>
              <a:rPr lang="en-US" sz="6999">
                <a:solidFill>
                  <a:srgbClr val="FFFFFF"/>
                </a:solidFill>
                <a:latin typeface="Funtastic"/>
                <a:ea typeface="Funtastic"/>
                <a:cs typeface="Funtastic"/>
                <a:sym typeface="Funtastic"/>
              </a:rPr>
              <a:t>KOMUNIKASI DATA INDUSTRI</a:t>
            </a:r>
            <a:r>
              <a:rPr lang="en-US" sz="6999">
                <a:solidFill>
                  <a:srgbClr val="FFFFFF"/>
                </a:solidFill>
                <a:latin typeface="Funtastic"/>
                <a:ea typeface="Funtastic"/>
                <a:cs typeface="Funtastic"/>
                <a:sym typeface="Funtastic"/>
              </a:rPr>
              <a:t> </a:t>
            </a:r>
          </a:p>
        </p:txBody>
      </p:sp>
      <p:sp>
        <p:nvSpPr>
          <p:cNvPr name="Freeform 7" id="7"/>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8" id="8"/>
          <p:cNvSpPr/>
          <p:nvPr/>
        </p:nvSpPr>
        <p:spPr>
          <a:xfrm flipH="false" flipV="false" rot="0">
            <a:off x="11546249" y="7527892"/>
            <a:ext cx="7085024" cy="3015161"/>
          </a:xfrm>
          <a:custGeom>
            <a:avLst/>
            <a:gdLst/>
            <a:ahLst/>
            <a:cxnLst/>
            <a:rect r="r" b="b" t="t" l="l"/>
            <a:pathLst>
              <a:path h="3015161" w="7085024">
                <a:moveTo>
                  <a:pt x="0" y="0"/>
                </a:moveTo>
                <a:lnTo>
                  <a:pt x="7085025" y="0"/>
                </a:lnTo>
                <a:lnTo>
                  <a:pt x="7085025" y="3015161"/>
                </a:lnTo>
                <a:lnTo>
                  <a:pt x="0" y="3015161"/>
                </a:lnTo>
                <a:lnTo>
                  <a:pt x="0" y="0"/>
                </a:lnTo>
                <a:close/>
              </a:path>
            </a:pathLst>
          </a:custGeom>
          <a:blipFill>
            <a:blip r:embed="rId6"/>
            <a:stretch>
              <a:fillRect l="0" t="0" r="0" b="0"/>
            </a:stretch>
          </a:blipFill>
        </p:spPr>
      </p:sp>
      <p:sp>
        <p:nvSpPr>
          <p:cNvPr name="Freeform 9" id="9"/>
          <p:cNvSpPr/>
          <p:nvPr/>
        </p:nvSpPr>
        <p:spPr>
          <a:xfrm flipH="false" flipV="false" rot="0">
            <a:off x="-381785" y="6051687"/>
            <a:ext cx="3813233" cy="2983785"/>
          </a:xfrm>
          <a:custGeom>
            <a:avLst/>
            <a:gdLst/>
            <a:ahLst/>
            <a:cxnLst/>
            <a:rect r="r" b="b" t="t" l="l"/>
            <a:pathLst>
              <a:path h="2983785" w="3813233">
                <a:moveTo>
                  <a:pt x="0" y="0"/>
                </a:moveTo>
                <a:lnTo>
                  <a:pt x="3813232" y="0"/>
                </a:lnTo>
                <a:lnTo>
                  <a:pt x="3813232" y="2983785"/>
                </a:lnTo>
                <a:lnTo>
                  <a:pt x="0" y="2983785"/>
                </a:lnTo>
                <a:lnTo>
                  <a:pt x="0" y="0"/>
                </a:lnTo>
                <a:close/>
              </a:path>
            </a:pathLst>
          </a:custGeom>
          <a:blipFill>
            <a:blip r:embed="rId7"/>
            <a:stretch>
              <a:fillRect l="0" t="0" r="0" b="0"/>
            </a:stretch>
          </a:blipFill>
        </p:spPr>
      </p:sp>
      <p:sp>
        <p:nvSpPr>
          <p:cNvPr name="TextBox 10" id="10"/>
          <p:cNvSpPr txBox="true"/>
          <p:nvPr/>
        </p:nvSpPr>
        <p:spPr>
          <a:xfrm rot="0">
            <a:off x="2227289" y="3672465"/>
            <a:ext cx="13833421" cy="5134836"/>
          </a:xfrm>
          <a:prstGeom prst="rect">
            <a:avLst/>
          </a:prstGeom>
        </p:spPr>
        <p:txBody>
          <a:bodyPr anchor="t" rtlCol="false" tIns="0" lIns="0" bIns="0" rIns="0">
            <a:spAutoFit/>
          </a:bodyPr>
          <a:lstStyle/>
          <a:p>
            <a:pPr algn="just">
              <a:lnSpc>
                <a:spcPts val="3708"/>
              </a:lnSpc>
            </a:pPr>
            <a:r>
              <a:rPr lang="en-US" sz="3402" b="true">
                <a:solidFill>
                  <a:srgbClr val="3F2A29"/>
                </a:solidFill>
                <a:latin typeface="Montserrat Bold"/>
                <a:ea typeface="Montserrat Bold"/>
                <a:cs typeface="Montserrat Bold"/>
                <a:sym typeface="Montserrat Bold"/>
              </a:rPr>
              <a:t>Komunikasi data industri menghubungkan sensor dengan server, PLC, atau HMI untuk memastikan data monitoring dapat diolah, disimpan, dan divisualisasikan andal (Palau et al., 2021). Modbus RTU (RS-485) efisien untuk real-time dengan sensor sebagai slave (Kumar et al., 2020), sedangkan Modbus TCP/IP mendukung Ethernet, integrasi cloud, dan sistem multisensor. Dalam proyek ini, Modbus TCP/IP digunakan untuk mengirim data ke TCP Server, disimpan di InfluxDB, dan hash-nya dicatat ke blockchain.</a:t>
            </a:r>
          </a:p>
          <a:p>
            <a:pPr algn="just">
              <a:lnSpc>
                <a:spcPts val="3708"/>
              </a:lnSpc>
            </a:pPr>
          </a:p>
          <a:p>
            <a:pPr algn="just">
              <a:lnSpc>
                <a:spcPts val="3708"/>
              </a:lnSpc>
            </a:pPr>
          </a:p>
        </p:txBody>
      </p:sp>
      <p:sp>
        <p:nvSpPr>
          <p:cNvPr name="Freeform 11" id="11"/>
          <p:cNvSpPr/>
          <p:nvPr/>
        </p:nvSpPr>
        <p:spPr>
          <a:xfrm flipH="false" flipV="false" rot="0">
            <a:off x="12637958" y="-633361"/>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8"/>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5462878" y="6443941"/>
            <a:ext cx="3168396" cy="4114800"/>
          </a:xfrm>
          <a:custGeom>
            <a:avLst/>
            <a:gdLst/>
            <a:ahLst/>
            <a:cxnLst/>
            <a:rect r="r" b="b" t="t" l="l"/>
            <a:pathLst>
              <a:path h="4114800" w="3168396">
                <a:moveTo>
                  <a:pt x="0" y="0"/>
                </a:moveTo>
                <a:lnTo>
                  <a:pt x="3168396" y="0"/>
                </a:lnTo>
                <a:lnTo>
                  <a:pt x="3168396"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9335567" y="6225596"/>
            <a:ext cx="3837564" cy="1443084"/>
          </a:xfrm>
          <a:custGeom>
            <a:avLst/>
            <a:gdLst/>
            <a:ahLst/>
            <a:cxnLst/>
            <a:rect r="r" b="b" t="t" l="l"/>
            <a:pathLst>
              <a:path h="1443084" w="3837564">
                <a:moveTo>
                  <a:pt x="0" y="0"/>
                </a:moveTo>
                <a:lnTo>
                  <a:pt x="3837563" y="0"/>
                </a:lnTo>
                <a:lnTo>
                  <a:pt x="3837563" y="1443084"/>
                </a:lnTo>
                <a:lnTo>
                  <a:pt x="0" y="1443084"/>
                </a:lnTo>
                <a:lnTo>
                  <a:pt x="0" y="0"/>
                </a:lnTo>
                <a:close/>
              </a:path>
            </a:pathLst>
          </a:custGeom>
          <a:blipFill>
            <a:blip r:embed="rId5"/>
            <a:stretch>
              <a:fillRect l="0" t="0" r="0" b="0"/>
            </a:stretch>
          </a:blipFill>
        </p:spPr>
      </p:sp>
      <p:sp>
        <p:nvSpPr>
          <p:cNvPr name="TextBox 6" id="6"/>
          <p:cNvSpPr txBox="true"/>
          <p:nvPr/>
        </p:nvSpPr>
        <p:spPr>
          <a:xfrm rot="0">
            <a:off x="3199239" y="1353998"/>
            <a:ext cx="11889523" cy="1000125"/>
          </a:xfrm>
          <a:prstGeom prst="rect">
            <a:avLst/>
          </a:prstGeom>
        </p:spPr>
        <p:txBody>
          <a:bodyPr anchor="t" rtlCol="false" tIns="0" lIns="0" bIns="0" rIns="0">
            <a:spAutoFit/>
          </a:bodyPr>
          <a:lstStyle/>
          <a:p>
            <a:pPr algn="ctr">
              <a:lnSpc>
                <a:spcPts val="6299"/>
              </a:lnSpc>
            </a:pPr>
            <a:r>
              <a:rPr lang="en-US" sz="6999">
                <a:solidFill>
                  <a:srgbClr val="FFFFFF"/>
                </a:solidFill>
                <a:latin typeface="Funtastic"/>
                <a:ea typeface="Funtastic"/>
                <a:cs typeface="Funtastic"/>
                <a:sym typeface="Funtastic"/>
              </a:rPr>
              <a:t>INFLUXDB</a:t>
            </a:r>
          </a:p>
        </p:txBody>
      </p:sp>
      <p:sp>
        <p:nvSpPr>
          <p:cNvPr name="Freeform 7" id="7"/>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8" id="8"/>
          <p:cNvSpPr/>
          <p:nvPr/>
        </p:nvSpPr>
        <p:spPr>
          <a:xfrm flipH="false" flipV="false" rot="0">
            <a:off x="11546249" y="7527892"/>
            <a:ext cx="7085024" cy="3015161"/>
          </a:xfrm>
          <a:custGeom>
            <a:avLst/>
            <a:gdLst/>
            <a:ahLst/>
            <a:cxnLst/>
            <a:rect r="r" b="b" t="t" l="l"/>
            <a:pathLst>
              <a:path h="3015161" w="7085024">
                <a:moveTo>
                  <a:pt x="0" y="0"/>
                </a:moveTo>
                <a:lnTo>
                  <a:pt x="7085025" y="0"/>
                </a:lnTo>
                <a:lnTo>
                  <a:pt x="7085025" y="3015161"/>
                </a:lnTo>
                <a:lnTo>
                  <a:pt x="0" y="3015161"/>
                </a:lnTo>
                <a:lnTo>
                  <a:pt x="0" y="0"/>
                </a:lnTo>
                <a:close/>
              </a:path>
            </a:pathLst>
          </a:custGeom>
          <a:blipFill>
            <a:blip r:embed="rId6"/>
            <a:stretch>
              <a:fillRect l="0" t="0" r="0" b="0"/>
            </a:stretch>
          </a:blipFill>
        </p:spPr>
      </p:sp>
      <p:sp>
        <p:nvSpPr>
          <p:cNvPr name="Freeform 9" id="9"/>
          <p:cNvSpPr/>
          <p:nvPr/>
        </p:nvSpPr>
        <p:spPr>
          <a:xfrm flipH="false" flipV="false" rot="0">
            <a:off x="-381785" y="6051687"/>
            <a:ext cx="3813233" cy="2983785"/>
          </a:xfrm>
          <a:custGeom>
            <a:avLst/>
            <a:gdLst/>
            <a:ahLst/>
            <a:cxnLst/>
            <a:rect r="r" b="b" t="t" l="l"/>
            <a:pathLst>
              <a:path h="2983785" w="3813233">
                <a:moveTo>
                  <a:pt x="0" y="0"/>
                </a:moveTo>
                <a:lnTo>
                  <a:pt x="3813232" y="0"/>
                </a:lnTo>
                <a:lnTo>
                  <a:pt x="3813232" y="2983785"/>
                </a:lnTo>
                <a:lnTo>
                  <a:pt x="0" y="2983785"/>
                </a:lnTo>
                <a:lnTo>
                  <a:pt x="0" y="0"/>
                </a:lnTo>
                <a:close/>
              </a:path>
            </a:pathLst>
          </a:custGeom>
          <a:blipFill>
            <a:blip r:embed="rId7"/>
            <a:stretch>
              <a:fillRect l="0" t="0" r="0" b="0"/>
            </a:stretch>
          </a:blipFill>
        </p:spPr>
      </p:sp>
      <p:sp>
        <p:nvSpPr>
          <p:cNvPr name="TextBox 10" id="10"/>
          <p:cNvSpPr txBox="true"/>
          <p:nvPr/>
        </p:nvSpPr>
        <p:spPr>
          <a:xfrm rot="0">
            <a:off x="2444171" y="3399582"/>
            <a:ext cx="13399658" cy="5332785"/>
          </a:xfrm>
          <a:prstGeom prst="rect">
            <a:avLst/>
          </a:prstGeom>
        </p:spPr>
        <p:txBody>
          <a:bodyPr anchor="t" rtlCol="false" tIns="0" lIns="0" bIns="0" rIns="0">
            <a:spAutoFit/>
          </a:bodyPr>
          <a:lstStyle/>
          <a:p>
            <a:pPr algn="just">
              <a:lnSpc>
                <a:spcPts val="3827"/>
              </a:lnSpc>
            </a:pPr>
            <a:r>
              <a:rPr lang="en-US" sz="3511" b="true">
                <a:solidFill>
                  <a:srgbClr val="3F2A29"/>
                </a:solidFill>
                <a:latin typeface="Montserrat Bold"/>
                <a:ea typeface="Montserrat Bold"/>
                <a:cs typeface="Montserrat Bold"/>
                <a:sym typeface="Montserrat Bold"/>
              </a:rPr>
              <a:t>InfluxDB adalah database time-series open-source yang dioptimalkan untuk penyimpanan dan analisis data suhu dan kelembaban real-time dengan penulisan cepat dan efisien (Barksdale &amp; Stone, 2019). InfluxDB mencatat data bertimestamp, mendukung analisis historis, serta fitur seperti retention policy dan continuous query untuk ringkasan data (mis. rata-rata 6 jam) sebagai hash ke blockchain. Arsitekturnya efisien untuk jutaan entri dan mudah diintegrasikan dengan visualisasi dan blockchain (Srinivasan et al., 2022).</a:t>
            </a:r>
          </a:p>
          <a:p>
            <a:pPr algn="just">
              <a:lnSpc>
                <a:spcPts val="4065"/>
              </a:lnSpc>
            </a:pPr>
          </a:p>
        </p:txBody>
      </p:sp>
      <p:sp>
        <p:nvSpPr>
          <p:cNvPr name="Freeform 11" id="11"/>
          <p:cNvSpPr/>
          <p:nvPr/>
        </p:nvSpPr>
        <p:spPr>
          <a:xfrm flipH="false" flipV="false" rot="0">
            <a:off x="12637958" y="-633361"/>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8"/>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5462878" y="6443941"/>
            <a:ext cx="3168396" cy="4114800"/>
          </a:xfrm>
          <a:custGeom>
            <a:avLst/>
            <a:gdLst/>
            <a:ahLst/>
            <a:cxnLst/>
            <a:rect r="r" b="b" t="t" l="l"/>
            <a:pathLst>
              <a:path h="4114800" w="3168396">
                <a:moveTo>
                  <a:pt x="0" y="0"/>
                </a:moveTo>
                <a:lnTo>
                  <a:pt x="3168396" y="0"/>
                </a:lnTo>
                <a:lnTo>
                  <a:pt x="3168396"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9335567" y="6225596"/>
            <a:ext cx="3837564" cy="1443084"/>
          </a:xfrm>
          <a:custGeom>
            <a:avLst/>
            <a:gdLst/>
            <a:ahLst/>
            <a:cxnLst/>
            <a:rect r="r" b="b" t="t" l="l"/>
            <a:pathLst>
              <a:path h="1443084" w="3837564">
                <a:moveTo>
                  <a:pt x="0" y="0"/>
                </a:moveTo>
                <a:lnTo>
                  <a:pt x="3837563" y="0"/>
                </a:lnTo>
                <a:lnTo>
                  <a:pt x="3837563" y="1443084"/>
                </a:lnTo>
                <a:lnTo>
                  <a:pt x="0" y="1443084"/>
                </a:lnTo>
                <a:lnTo>
                  <a:pt x="0" y="0"/>
                </a:lnTo>
                <a:close/>
              </a:path>
            </a:pathLst>
          </a:custGeom>
          <a:blipFill>
            <a:blip r:embed="rId5"/>
            <a:stretch>
              <a:fillRect l="0" t="0" r="0" b="0"/>
            </a:stretch>
          </a:blipFill>
        </p:spPr>
      </p:sp>
      <p:sp>
        <p:nvSpPr>
          <p:cNvPr name="TextBox 6" id="6"/>
          <p:cNvSpPr txBox="true"/>
          <p:nvPr/>
        </p:nvSpPr>
        <p:spPr>
          <a:xfrm rot="0">
            <a:off x="3199239" y="1217565"/>
            <a:ext cx="11889523" cy="1790700"/>
          </a:xfrm>
          <a:prstGeom prst="rect">
            <a:avLst/>
          </a:prstGeom>
        </p:spPr>
        <p:txBody>
          <a:bodyPr anchor="t" rtlCol="false" tIns="0" lIns="0" bIns="0" rIns="0">
            <a:spAutoFit/>
          </a:bodyPr>
          <a:lstStyle/>
          <a:p>
            <a:pPr algn="ctr">
              <a:lnSpc>
                <a:spcPts val="6299"/>
              </a:lnSpc>
            </a:pPr>
            <a:r>
              <a:rPr lang="en-US" sz="6999">
                <a:solidFill>
                  <a:srgbClr val="FFFFFF"/>
                </a:solidFill>
                <a:latin typeface="Funtastic"/>
                <a:ea typeface="Funtastic"/>
                <a:cs typeface="Funtastic"/>
                <a:sym typeface="Funtastic"/>
              </a:rPr>
              <a:t>VISUALISASI DATA DENGAN GRAFANA</a:t>
            </a:r>
            <a:r>
              <a:rPr lang="en-US" sz="6999">
                <a:solidFill>
                  <a:srgbClr val="FFFFFF"/>
                </a:solidFill>
                <a:latin typeface="Funtastic"/>
                <a:ea typeface="Funtastic"/>
                <a:cs typeface="Funtastic"/>
                <a:sym typeface="Funtastic"/>
              </a:rPr>
              <a:t> </a:t>
            </a:r>
          </a:p>
        </p:txBody>
      </p:sp>
      <p:sp>
        <p:nvSpPr>
          <p:cNvPr name="Freeform 7" id="7"/>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8" id="8"/>
          <p:cNvSpPr/>
          <p:nvPr/>
        </p:nvSpPr>
        <p:spPr>
          <a:xfrm flipH="false" flipV="false" rot="0">
            <a:off x="11546249" y="7527892"/>
            <a:ext cx="7085024" cy="3015161"/>
          </a:xfrm>
          <a:custGeom>
            <a:avLst/>
            <a:gdLst/>
            <a:ahLst/>
            <a:cxnLst/>
            <a:rect r="r" b="b" t="t" l="l"/>
            <a:pathLst>
              <a:path h="3015161" w="7085024">
                <a:moveTo>
                  <a:pt x="0" y="0"/>
                </a:moveTo>
                <a:lnTo>
                  <a:pt x="7085025" y="0"/>
                </a:lnTo>
                <a:lnTo>
                  <a:pt x="7085025" y="3015161"/>
                </a:lnTo>
                <a:lnTo>
                  <a:pt x="0" y="3015161"/>
                </a:lnTo>
                <a:lnTo>
                  <a:pt x="0" y="0"/>
                </a:lnTo>
                <a:close/>
              </a:path>
            </a:pathLst>
          </a:custGeom>
          <a:blipFill>
            <a:blip r:embed="rId6"/>
            <a:stretch>
              <a:fillRect l="0" t="0" r="0" b="0"/>
            </a:stretch>
          </a:blipFill>
        </p:spPr>
      </p:sp>
      <p:sp>
        <p:nvSpPr>
          <p:cNvPr name="Freeform 9" id="9"/>
          <p:cNvSpPr/>
          <p:nvPr/>
        </p:nvSpPr>
        <p:spPr>
          <a:xfrm flipH="false" flipV="false" rot="0">
            <a:off x="-381785" y="6051687"/>
            <a:ext cx="3813233" cy="2983785"/>
          </a:xfrm>
          <a:custGeom>
            <a:avLst/>
            <a:gdLst/>
            <a:ahLst/>
            <a:cxnLst/>
            <a:rect r="r" b="b" t="t" l="l"/>
            <a:pathLst>
              <a:path h="2983785" w="3813233">
                <a:moveTo>
                  <a:pt x="0" y="0"/>
                </a:moveTo>
                <a:lnTo>
                  <a:pt x="3813232" y="0"/>
                </a:lnTo>
                <a:lnTo>
                  <a:pt x="3813232" y="2983785"/>
                </a:lnTo>
                <a:lnTo>
                  <a:pt x="0" y="2983785"/>
                </a:lnTo>
                <a:lnTo>
                  <a:pt x="0" y="0"/>
                </a:lnTo>
                <a:close/>
              </a:path>
            </a:pathLst>
          </a:custGeom>
          <a:blipFill>
            <a:blip r:embed="rId7"/>
            <a:stretch>
              <a:fillRect l="0" t="0" r="0" b="0"/>
            </a:stretch>
          </a:blipFill>
        </p:spPr>
      </p:sp>
      <p:sp>
        <p:nvSpPr>
          <p:cNvPr name="TextBox 10" id="10"/>
          <p:cNvSpPr txBox="true"/>
          <p:nvPr/>
        </p:nvSpPr>
        <p:spPr>
          <a:xfrm rot="0">
            <a:off x="2913517" y="3961951"/>
            <a:ext cx="12460965" cy="4823993"/>
          </a:xfrm>
          <a:prstGeom prst="rect">
            <a:avLst/>
          </a:prstGeom>
        </p:spPr>
        <p:txBody>
          <a:bodyPr anchor="t" rtlCol="false" tIns="0" lIns="0" bIns="0" rIns="0">
            <a:spAutoFit/>
          </a:bodyPr>
          <a:lstStyle/>
          <a:p>
            <a:pPr algn="just">
              <a:lnSpc>
                <a:spcPts val="3842"/>
              </a:lnSpc>
            </a:pPr>
            <a:r>
              <a:rPr lang="en-US" sz="3525" b="true">
                <a:solidFill>
                  <a:srgbClr val="3F2A29"/>
                </a:solidFill>
                <a:latin typeface="Montserrat Bold"/>
                <a:ea typeface="Montserrat Bold"/>
                <a:cs typeface="Montserrat Bold"/>
                <a:sym typeface="Montserrat Bold"/>
              </a:rPr>
              <a:t>Grafana adalah platform open-source untuk visualisasi data time-series yang mendukung dashboard interaktif, grafik, tabel, dan notifikasi real-time dari sumber seperti InfluxDB (Gupta &amp; Singh, 2020). Cocok untuk IoT dan smart agriculture, Grafana membantu memahami pola suhu dan kelembaban serta mendukung pengambilan keputusan cepat (Babu &amp; Rao, 2022; Singh et al., 2021).</a:t>
            </a:r>
          </a:p>
          <a:p>
            <a:pPr algn="just">
              <a:lnSpc>
                <a:spcPts val="3842"/>
              </a:lnSpc>
            </a:pPr>
          </a:p>
        </p:txBody>
      </p:sp>
      <p:sp>
        <p:nvSpPr>
          <p:cNvPr name="Freeform 11" id="11"/>
          <p:cNvSpPr/>
          <p:nvPr/>
        </p:nvSpPr>
        <p:spPr>
          <a:xfrm flipH="false" flipV="false" rot="0">
            <a:off x="12637958" y="-633361"/>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8"/>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5462878" y="6443941"/>
            <a:ext cx="3168396" cy="4114800"/>
          </a:xfrm>
          <a:custGeom>
            <a:avLst/>
            <a:gdLst/>
            <a:ahLst/>
            <a:cxnLst/>
            <a:rect r="r" b="b" t="t" l="l"/>
            <a:pathLst>
              <a:path h="4114800" w="3168396">
                <a:moveTo>
                  <a:pt x="0" y="0"/>
                </a:moveTo>
                <a:lnTo>
                  <a:pt x="3168396" y="0"/>
                </a:lnTo>
                <a:lnTo>
                  <a:pt x="3168396"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9335567" y="6225596"/>
            <a:ext cx="3837564" cy="1443084"/>
          </a:xfrm>
          <a:custGeom>
            <a:avLst/>
            <a:gdLst/>
            <a:ahLst/>
            <a:cxnLst/>
            <a:rect r="r" b="b" t="t" l="l"/>
            <a:pathLst>
              <a:path h="1443084" w="3837564">
                <a:moveTo>
                  <a:pt x="0" y="0"/>
                </a:moveTo>
                <a:lnTo>
                  <a:pt x="3837563" y="0"/>
                </a:lnTo>
                <a:lnTo>
                  <a:pt x="3837563" y="1443084"/>
                </a:lnTo>
                <a:lnTo>
                  <a:pt x="0" y="1443084"/>
                </a:lnTo>
                <a:lnTo>
                  <a:pt x="0" y="0"/>
                </a:lnTo>
                <a:close/>
              </a:path>
            </a:pathLst>
          </a:custGeom>
          <a:blipFill>
            <a:blip r:embed="rId5"/>
            <a:stretch>
              <a:fillRect l="0" t="0" r="0" b="0"/>
            </a:stretch>
          </a:blipFill>
        </p:spPr>
      </p:sp>
      <p:sp>
        <p:nvSpPr>
          <p:cNvPr name="TextBox 6" id="6"/>
          <p:cNvSpPr txBox="true"/>
          <p:nvPr/>
        </p:nvSpPr>
        <p:spPr>
          <a:xfrm rot="0">
            <a:off x="3199239" y="1217565"/>
            <a:ext cx="11889523" cy="2581275"/>
          </a:xfrm>
          <a:prstGeom prst="rect">
            <a:avLst/>
          </a:prstGeom>
        </p:spPr>
        <p:txBody>
          <a:bodyPr anchor="t" rtlCol="false" tIns="0" lIns="0" bIns="0" rIns="0">
            <a:spAutoFit/>
          </a:bodyPr>
          <a:lstStyle/>
          <a:p>
            <a:pPr algn="ctr">
              <a:lnSpc>
                <a:spcPts val="6299"/>
              </a:lnSpc>
            </a:pPr>
            <a:r>
              <a:rPr lang="en-US" sz="6999">
                <a:solidFill>
                  <a:srgbClr val="FFFFFF"/>
                </a:solidFill>
                <a:latin typeface="Funtastic"/>
                <a:ea typeface="Funtastic"/>
                <a:cs typeface="Funtastic"/>
                <a:sym typeface="Funtastic"/>
              </a:rPr>
              <a:t>QT SEBAGAI ANTARMUKA MONITORING LOKAL</a:t>
            </a:r>
          </a:p>
          <a:p>
            <a:pPr algn="ctr">
              <a:lnSpc>
                <a:spcPts val="6299"/>
              </a:lnSpc>
            </a:pPr>
          </a:p>
        </p:txBody>
      </p:sp>
      <p:sp>
        <p:nvSpPr>
          <p:cNvPr name="Freeform 7" id="7"/>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8" id="8"/>
          <p:cNvSpPr/>
          <p:nvPr/>
        </p:nvSpPr>
        <p:spPr>
          <a:xfrm flipH="false" flipV="false" rot="0">
            <a:off x="11546249" y="7527892"/>
            <a:ext cx="7085024" cy="3015161"/>
          </a:xfrm>
          <a:custGeom>
            <a:avLst/>
            <a:gdLst/>
            <a:ahLst/>
            <a:cxnLst/>
            <a:rect r="r" b="b" t="t" l="l"/>
            <a:pathLst>
              <a:path h="3015161" w="7085024">
                <a:moveTo>
                  <a:pt x="0" y="0"/>
                </a:moveTo>
                <a:lnTo>
                  <a:pt x="7085025" y="0"/>
                </a:lnTo>
                <a:lnTo>
                  <a:pt x="7085025" y="3015161"/>
                </a:lnTo>
                <a:lnTo>
                  <a:pt x="0" y="3015161"/>
                </a:lnTo>
                <a:lnTo>
                  <a:pt x="0" y="0"/>
                </a:lnTo>
                <a:close/>
              </a:path>
            </a:pathLst>
          </a:custGeom>
          <a:blipFill>
            <a:blip r:embed="rId6"/>
            <a:stretch>
              <a:fillRect l="0" t="0" r="0" b="0"/>
            </a:stretch>
          </a:blipFill>
        </p:spPr>
      </p:sp>
      <p:sp>
        <p:nvSpPr>
          <p:cNvPr name="Freeform 9" id="9"/>
          <p:cNvSpPr/>
          <p:nvPr/>
        </p:nvSpPr>
        <p:spPr>
          <a:xfrm flipH="false" flipV="false" rot="0">
            <a:off x="-381785" y="6051687"/>
            <a:ext cx="3813233" cy="2983785"/>
          </a:xfrm>
          <a:custGeom>
            <a:avLst/>
            <a:gdLst/>
            <a:ahLst/>
            <a:cxnLst/>
            <a:rect r="r" b="b" t="t" l="l"/>
            <a:pathLst>
              <a:path h="2983785" w="3813233">
                <a:moveTo>
                  <a:pt x="0" y="0"/>
                </a:moveTo>
                <a:lnTo>
                  <a:pt x="3813232" y="0"/>
                </a:lnTo>
                <a:lnTo>
                  <a:pt x="3813232" y="2983785"/>
                </a:lnTo>
                <a:lnTo>
                  <a:pt x="0" y="2983785"/>
                </a:lnTo>
                <a:lnTo>
                  <a:pt x="0" y="0"/>
                </a:lnTo>
                <a:close/>
              </a:path>
            </a:pathLst>
          </a:custGeom>
          <a:blipFill>
            <a:blip r:embed="rId7"/>
            <a:stretch>
              <a:fillRect l="0" t="0" r="0" b="0"/>
            </a:stretch>
          </a:blipFill>
        </p:spPr>
      </p:sp>
      <p:sp>
        <p:nvSpPr>
          <p:cNvPr name="TextBox 10" id="10"/>
          <p:cNvSpPr txBox="true"/>
          <p:nvPr/>
        </p:nvSpPr>
        <p:spPr>
          <a:xfrm rot="0">
            <a:off x="2627796" y="4209825"/>
            <a:ext cx="13032408" cy="4291515"/>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Aplikasi Qt Python (PyQt5/6, PySide2/6) tanpa Qt Designer ini menampilkan suhu dan kelembaban real-time, tombol Start/Stop, dan indikator koneksi, dengan komunikasi TCP di thread terpisah agar responsif. Layout dibuat rapi lewat kode, dilengkapi fitur opsional batas suhu/kelembaban dan alarm, cocok untuk pemantauan gudang atau laboratorium.</a:t>
            </a:r>
          </a:p>
          <a:p>
            <a:pPr algn="just">
              <a:lnSpc>
                <a:spcPts val="3792"/>
              </a:lnSpc>
            </a:pPr>
          </a:p>
          <a:p>
            <a:pPr algn="just">
              <a:lnSpc>
                <a:spcPts val="3792"/>
              </a:lnSpc>
            </a:pPr>
          </a:p>
        </p:txBody>
      </p:sp>
      <p:sp>
        <p:nvSpPr>
          <p:cNvPr name="Freeform 11" id="11"/>
          <p:cNvSpPr/>
          <p:nvPr/>
        </p:nvSpPr>
        <p:spPr>
          <a:xfrm flipH="false" flipV="false" rot="0">
            <a:off x="12637958" y="-633361"/>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8"/>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5462878" y="6443941"/>
            <a:ext cx="3168396" cy="4114800"/>
          </a:xfrm>
          <a:custGeom>
            <a:avLst/>
            <a:gdLst/>
            <a:ahLst/>
            <a:cxnLst/>
            <a:rect r="r" b="b" t="t" l="l"/>
            <a:pathLst>
              <a:path h="4114800" w="3168396">
                <a:moveTo>
                  <a:pt x="0" y="0"/>
                </a:moveTo>
                <a:lnTo>
                  <a:pt x="3168396" y="0"/>
                </a:lnTo>
                <a:lnTo>
                  <a:pt x="3168396"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9335567" y="6225596"/>
            <a:ext cx="3837564" cy="1443084"/>
          </a:xfrm>
          <a:custGeom>
            <a:avLst/>
            <a:gdLst/>
            <a:ahLst/>
            <a:cxnLst/>
            <a:rect r="r" b="b" t="t" l="l"/>
            <a:pathLst>
              <a:path h="1443084" w="3837564">
                <a:moveTo>
                  <a:pt x="0" y="0"/>
                </a:moveTo>
                <a:lnTo>
                  <a:pt x="3837563" y="0"/>
                </a:lnTo>
                <a:lnTo>
                  <a:pt x="3837563" y="1443084"/>
                </a:lnTo>
                <a:lnTo>
                  <a:pt x="0" y="1443084"/>
                </a:lnTo>
                <a:lnTo>
                  <a:pt x="0" y="0"/>
                </a:lnTo>
                <a:close/>
              </a:path>
            </a:pathLst>
          </a:custGeom>
          <a:blipFill>
            <a:blip r:embed="rId5"/>
            <a:stretch>
              <a:fillRect l="0" t="0" r="0" b="0"/>
            </a:stretch>
          </a:blipFill>
        </p:spPr>
      </p:sp>
      <p:sp>
        <p:nvSpPr>
          <p:cNvPr name="TextBox 6" id="6"/>
          <p:cNvSpPr txBox="true"/>
          <p:nvPr/>
        </p:nvSpPr>
        <p:spPr>
          <a:xfrm rot="0">
            <a:off x="3199239" y="1217565"/>
            <a:ext cx="13425280" cy="2581275"/>
          </a:xfrm>
          <a:prstGeom prst="rect">
            <a:avLst/>
          </a:prstGeom>
        </p:spPr>
        <p:txBody>
          <a:bodyPr anchor="t" rtlCol="false" tIns="0" lIns="0" bIns="0" rIns="0">
            <a:spAutoFit/>
          </a:bodyPr>
          <a:lstStyle/>
          <a:p>
            <a:pPr algn="ctr">
              <a:lnSpc>
                <a:spcPts val="6299"/>
              </a:lnSpc>
            </a:pPr>
            <a:r>
              <a:rPr lang="en-US" sz="6999">
                <a:solidFill>
                  <a:srgbClr val="FFFFFF"/>
                </a:solidFill>
                <a:latin typeface="Funtastic"/>
                <a:ea typeface="Funtastic"/>
                <a:cs typeface="Funtastic"/>
                <a:sym typeface="Funtastic"/>
              </a:rPr>
              <a:t>DECENTRALIZED APPLICATION (DAPP) DAN WEB3</a:t>
            </a:r>
          </a:p>
          <a:p>
            <a:pPr algn="ctr">
              <a:lnSpc>
                <a:spcPts val="6299"/>
              </a:lnSpc>
            </a:pPr>
          </a:p>
        </p:txBody>
      </p:sp>
      <p:sp>
        <p:nvSpPr>
          <p:cNvPr name="Freeform 7" id="7"/>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8" id="8"/>
          <p:cNvSpPr/>
          <p:nvPr/>
        </p:nvSpPr>
        <p:spPr>
          <a:xfrm flipH="false" flipV="false" rot="0">
            <a:off x="11546249" y="7527892"/>
            <a:ext cx="7085024" cy="3015161"/>
          </a:xfrm>
          <a:custGeom>
            <a:avLst/>
            <a:gdLst/>
            <a:ahLst/>
            <a:cxnLst/>
            <a:rect r="r" b="b" t="t" l="l"/>
            <a:pathLst>
              <a:path h="3015161" w="7085024">
                <a:moveTo>
                  <a:pt x="0" y="0"/>
                </a:moveTo>
                <a:lnTo>
                  <a:pt x="7085025" y="0"/>
                </a:lnTo>
                <a:lnTo>
                  <a:pt x="7085025" y="3015161"/>
                </a:lnTo>
                <a:lnTo>
                  <a:pt x="0" y="3015161"/>
                </a:lnTo>
                <a:lnTo>
                  <a:pt x="0" y="0"/>
                </a:lnTo>
                <a:close/>
              </a:path>
            </a:pathLst>
          </a:custGeom>
          <a:blipFill>
            <a:blip r:embed="rId6"/>
            <a:stretch>
              <a:fillRect l="0" t="0" r="0" b="0"/>
            </a:stretch>
          </a:blipFill>
        </p:spPr>
      </p:sp>
      <p:sp>
        <p:nvSpPr>
          <p:cNvPr name="Freeform 9" id="9"/>
          <p:cNvSpPr/>
          <p:nvPr/>
        </p:nvSpPr>
        <p:spPr>
          <a:xfrm flipH="false" flipV="false" rot="0">
            <a:off x="-381785" y="6051687"/>
            <a:ext cx="3813233" cy="2983785"/>
          </a:xfrm>
          <a:custGeom>
            <a:avLst/>
            <a:gdLst/>
            <a:ahLst/>
            <a:cxnLst/>
            <a:rect r="r" b="b" t="t" l="l"/>
            <a:pathLst>
              <a:path h="2983785" w="3813233">
                <a:moveTo>
                  <a:pt x="0" y="0"/>
                </a:moveTo>
                <a:lnTo>
                  <a:pt x="3813232" y="0"/>
                </a:lnTo>
                <a:lnTo>
                  <a:pt x="3813232" y="2983785"/>
                </a:lnTo>
                <a:lnTo>
                  <a:pt x="0" y="2983785"/>
                </a:lnTo>
                <a:lnTo>
                  <a:pt x="0" y="0"/>
                </a:lnTo>
                <a:close/>
              </a:path>
            </a:pathLst>
          </a:custGeom>
          <a:blipFill>
            <a:blip r:embed="rId7"/>
            <a:stretch>
              <a:fillRect l="0" t="0" r="0" b="0"/>
            </a:stretch>
          </a:blipFill>
        </p:spPr>
      </p:sp>
      <p:sp>
        <p:nvSpPr>
          <p:cNvPr name="TextBox 10" id="10"/>
          <p:cNvSpPr txBox="true"/>
          <p:nvPr/>
        </p:nvSpPr>
        <p:spPr>
          <a:xfrm rot="0">
            <a:off x="2627796" y="3532788"/>
            <a:ext cx="13032408" cy="5725512"/>
          </a:xfrm>
          <a:prstGeom prst="rect">
            <a:avLst/>
          </a:prstGeom>
        </p:spPr>
        <p:txBody>
          <a:bodyPr anchor="t" rtlCol="false" tIns="0" lIns="0" bIns="0" rIns="0">
            <a:spAutoFit/>
          </a:bodyPr>
          <a:lstStyle/>
          <a:p>
            <a:pPr algn="just">
              <a:lnSpc>
                <a:spcPts val="3792"/>
              </a:lnSpc>
            </a:pPr>
          </a:p>
          <a:p>
            <a:pPr algn="just">
              <a:lnSpc>
                <a:spcPts val="3792"/>
              </a:lnSpc>
            </a:pPr>
            <a:r>
              <a:rPr lang="en-US" sz="3479" b="true">
                <a:solidFill>
                  <a:srgbClr val="3F2A29"/>
                </a:solidFill>
                <a:latin typeface="Montserrat Bold"/>
                <a:ea typeface="Montserrat Bold"/>
                <a:cs typeface="Montserrat Bold"/>
                <a:sym typeface="Montserrat Bold"/>
              </a:rPr>
              <a:t>DApp adalah aplikasi di blockchain publik tanpa server pusat, dengan smart contract untuk logika otomatis yang transparan (Zheng et al., 2020). Web3 memungkinkan pengguna mengakses dan mengendalikan data langsung di blockchain (Buterin, 2020). Dalam proyek ini, DApp dan Web3 menampilkan hash data suhu dan kelembaban gudang beras agar publik dapat memverifikasi integritas data dan mendukung kepercayaan rantai pasok (Xie et al., 2019).</a:t>
            </a:r>
          </a:p>
          <a:p>
            <a:pPr algn="just">
              <a:lnSpc>
                <a:spcPts val="3792"/>
              </a:lnSpc>
            </a:pPr>
          </a:p>
          <a:p>
            <a:pPr algn="just">
              <a:lnSpc>
                <a:spcPts val="3792"/>
              </a:lnSpc>
            </a:pPr>
          </a:p>
        </p:txBody>
      </p:sp>
      <p:sp>
        <p:nvSpPr>
          <p:cNvPr name="Freeform 11" id="11"/>
          <p:cNvSpPr/>
          <p:nvPr/>
        </p:nvSpPr>
        <p:spPr>
          <a:xfrm flipH="false" flipV="false" rot="0">
            <a:off x="12637958" y="-633361"/>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8"/>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271448" y="7860115"/>
            <a:ext cx="18932242" cy="3015057"/>
          </a:xfrm>
          <a:custGeom>
            <a:avLst/>
            <a:gdLst/>
            <a:ahLst/>
            <a:cxnLst/>
            <a:rect r="r" b="b" t="t" l="l"/>
            <a:pathLst>
              <a:path h="3015057" w="18932242">
                <a:moveTo>
                  <a:pt x="0" y="0"/>
                </a:moveTo>
                <a:lnTo>
                  <a:pt x="18932241" y="0"/>
                </a:lnTo>
                <a:lnTo>
                  <a:pt x="18932241" y="3015057"/>
                </a:lnTo>
                <a:lnTo>
                  <a:pt x="0" y="3015057"/>
                </a:lnTo>
                <a:lnTo>
                  <a:pt x="0" y="0"/>
                </a:lnTo>
                <a:close/>
              </a:path>
            </a:pathLst>
          </a:custGeom>
          <a:blipFill>
            <a:blip r:embed="rId3"/>
            <a:stretch>
              <a:fillRect l="0" t="0" r="0" b="-82163"/>
            </a:stretch>
          </a:blipFill>
        </p:spPr>
      </p:sp>
      <p:sp>
        <p:nvSpPr>
          <p:cNvPr name="Freeform 4" id="4"/>
          <p:cNvSpPr/>
          <p:nvPr/>
        </p:nvSpPr>
        <p:spPr>
          <a:xfrm flipH="false" flipV="false" rot="0">
            <a:off x="13747608" y="3745315"/>
            <a:ext cx="5966460" cy="8229600"/>
          </a:xfrm>
          <a:custGeom>
            <a:avLst/>
            <a:gdLst/>
            <a:ahLst/>
            <a:cxnLst/>
            <a:rect r="r" b="b" t="t" l="l"/>
            <a:pathLst>
              <a:path h="8229600" w="5966460">
                <a:moveTo>
                  <a:pt x="0" y="0"/>
                </a:moveTo>
                <a:lnTo>
                  <a:pt x="5966460" y="0"/>
                </a:lnTo>
                <a:lnTo>
                  <a:pt x="596646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18463" y="7220405"/>
            <a:ext cx="5294325" cy="4075790"/>
          </a:xfrm>
          <a:custGeom>
            <a:avLst/>
            <a:gdLst/>
            <a:ahLst/>
            <a:cxnLst/>
            <a:rect r="r" b="b" t="t" l="l"/>
            <a:pathLst>
              <a:path h="4075790" w="5294325">
                <a:moveTo>
                  <a:pt x="0" y="0"/>
                </a:moveTo>
                <a:lnTo>
                  <a:pt x="5294326" y="0"/>
                </a:lnTo>
                <a:lnTo>
                  <a:pt x="5294326" y="4075790"/>
                </a:lnTo>
                <a:lnTo>
                  <a:pt x="0" y="4075790"/>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202976"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TextBox 8" id="8"/>
          <p:cNvSpPr txBox="true"/>
          <p:nvPr/>
        </p:nvSpPr>
        <p:spPr>
          <a:xfrm rot="0">
            <a:off x="5058629" y="1085850"/>
            <a:ext cx="8170743" cy="100012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METODE PENELITIAN</a:t>
            </a:r>
          </a:p>
        </p:txBody>
      </p:sp>
      <p:sp>
        <p:nvSpPr>
          <p:cNvPr name="TextBox 9" id="9"/>
          <p:cNvSpPr txBox="true"/>
          <p:nvPr/>
        </p:nvSpPr>
        <p:spPr>
          <a:xfrm rot="0">
            <a:off x="2627796" y="3436973"/>
            <a:ext cx="13032408" cy="524926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CORNTECH adalah sistem sederhana yang memantau suhu dan kelembaban gudang secara real-time. Sensor mengirim data ke database (InfluxDB), lalu ditampilkan lewat Grafana dan aplikasi Qt. Data diringkas, diubah jadi hash, dan dicatat ke blockchain Ethereum agar tidak bisa dimanipulasi. Verifikasi dilakukan lewat aplikasi DApp. Sistem ini cepat dibuat, mudah diuji, dan cocok dikembangkan untuk gudang lain agar penyimpanan beras lebih aman dan transparan.</a:t>
            </a:r>
          </a:p>
          <a:p>
            <a:pPr algn="just">
              <a:lnSpc>
                <a:spcPts val="3792"/>
              </a:lnSpc>
            </a:pPr>
          </a:p>
          <a:p>
            <a:pPr algn="just">
              <a:lnSpc>
                <a:spcPts val="3792"/>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271448" y="7860115"/>
            <a:ext cx="18932242" cy="3015057"/>
          </a:xfrm>
          <a:custGeom>
            <a:avLst/>
            <a:gdLst/>
            <a:ahLst/>
            <a:cxnLst/>
            <a:rect r="r" b="b" t="t" l="l"/>
            <a:pathLst>
              <a:path h="3015057" w="18932242">
                <a:moveTo>
                  <a:pt x="0" y="0"/>
                </a:moveTo>
                <a:lnTo>
                  <a:pt x="18932241" y="0"/>
                </a:lnTo>
                <a:lnTo>
                  <a:pt x="18932241" y="3015057"/>
                </a:lnTo>
                <a:lnTo>
                  <a:pt x="0" y="3015057"/>
                </a:lnTo>
                <a:lnTo>
                  <a:pt x="0" y="0"/>
                </a:lnTo>
                <a:close/>
              </a:path>
            </a:pathLst>
          </a:custGeom>
          <a:blipFill>
            <a:blip r:embed="rId3"/>
            <a:stretch>
              <a:fillRect l="0" t="0" r="0" b="-82163"/>
            </a:stretch>
          </a:blipFill>
        </p:spPr>
      </p:sp>
      <p:sp>
        <p:nvSpPr>
          <p:cNvPr name="Freeform 4" id="4"/>
          <p:cNvSpPr/>
          <p:nvPr/>
        </p:nvSpPr>
        <p:spPr>
          <a:xfrm flipH="false" flipV="false" rot="0">
            <a:off x="13747608" y="3745315"/>
            <a:ext cx="5966460" cy="8229600"/>
          </a:xfrm>
          <a:custGeom>
            <a:avLst/>
            <a:gdLst/>
            <a:ahLst/>
            <a:cxnLst/>
            <a:rect r="r" b="b" t="t" l="l"/>
            <a:pathLst>
              <a:path h="8229600" w="5966460">
                <a:moveTo>
                  <a:pt x="0" y="0"/>
                </a:moveTo>
                <a:lnTo>
                  <a:pt x="5966460" y="0"/>
                </a:lnTo>
                <a:lnTo>
                  <a:pt x="596646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18463" y="7220405"/>
            <a:ext cx="5294325" cy="4075790"/>
          </a:xfrm>
          <a:custGeom>
            <a:avLst/>
            <a:gdLst/>
            <a:ahLst/>
            <a:cxnLst/>
            <a:rect r="r" b="b" t="t" l="l"/>
            <a:pathLst>
              <a:path h="4075790" w="5294325">
                <a:moveTo>
                  <a:pt x="0" y="0"/>
                </a:moveTo>
                <a:lnTo>
                  <a:pt x="5294326" y="0"/>
                </a:lnTo>
                <a:lnTo>
                  <a:pt x="5294326" y="4075790"/>
                </a:lnTo>
                <a:lnTo>
                  <a:pt x="0" y="4075790"/>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202976"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TextBox 8" id="8"/>
          <p:cNvSpPr txBox="true"/>
          <p:nvPr/>
        </p:nvSpPr>
        <p:spPr>
          <a:xfrm rot="0">
            <a:off x="5548089" y="1085850"/>
            <a:ext cx="7293167" cy="100012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ALAT DAN BAHAN</a:t>
            </a:r>
          </a:p>
        </p:txBody>
      </p:sp>
      <p:sp>
        <p:nvSpPr>
          <p:cNvPr name="TextBox 9" id="9"/>
          <p:cNvSpPr txBox="true"/>
          <p:nvPr/>
        </p:nvSpPr>
        <p:spPr>
          <a:xfrm rot="0">
            <a:off x="2627796" y="3436973"/>
            <a:ext cx="13032408" cy="286801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Alat dan Bahannya menggunakan Perangkat Keras, seperti Sensor Suhu &amp; Kelembaban SHT 20,  Converter RS485 to USB, Komputer Server / Laptop. Perangkat Lunak seperti, Rust Programming Language, InfluxDB, Grafana, Qt (Qt5/Qt6), MetaMask, Web3.js, Node.js, Visual Studio Code, dan Github.</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271448" y="7860115"/>
            <a:ext cx="18932242" cy="3015057"/>
          </a:xfrm>
          <a:custGeom>
            <a:avLst/>
            <a:gdLst/>
            <a:ahLst/>
            <a:cxnLst/>
            <a:rect r="r" b="b" t="t" l="l"/>
            <a:pathLst>
              <a:path h="3015057" w="18932242">
                <a:moveTo>
                  <a:pt x="0" y="0"/>
                </a:moveTo>
                <a:lnTo>
                  <a:pt x="18932241" y="0"/>
                </a:lnTo>
                <a:lnTo>
                  <a:pt x="18932241" y="3015057"/>
                </a:lnTo>
                <a:lnTo>
                  <a:pt x="0" y="3015057"/>
                </a:lnTo>
                <a:lnTo>
                  <a:pt x="0" y="0"/>
                </a:lnTo>
                <a:close/>
              </a:path>
            </a:pathLst>
          </a:custGeom>
          <a:blipFill>
            <a:blip r:embed="rId3"/>
            <a:stretch>
              <a:fillRect l="0" t="0" r="0" b="-82163"/>
            </a:stretch>
          </a:blipFill>
        </p:spPr>
      </p:sp>
      <p:sp>
        <p:nvSpPr>
          <p:cNvPr name="Freeform 4" id="4"/>
          <p:cNvSpPr/>
          <p:nvPr/>
        </p:nvSpPr>
        <p:spPr>
          <a:xfrm flipH="false" flipV="false" rot="0">
            <a:off x="13747608" y="3745315"/>
            <a:ext cx="5966460" cy="8229600"/>
          </a:xfrm>
          <a:custGeom>
            <a:avLst/>
            <a:gdLst/>
            <a:ahLst/>
            <a:cxnLst/>
            <a:rect r="r" b="b" t="t" l="l"/>
            <a:pathLst>
              <a:path h="8229600" w="5966460">
                <a:moveTo>
                  <a:pt x="0" y="0"/>
                </a:moveTo>
                <a:lnTo>
                  <a:pt x="5966460" y="0"/>
                </a:lnTo>
                <a:lnTo>
                  <a:pt x="596646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18463" y="7220405"/>
            <a:ext cx="5294325" cy="4075790"/>
          </a:xfrm>
          <a:custGeom>
            <a:avLst/>
            <a:gdLst/>
            <a:ahLst/>
            <a:cxnLst/>
            <a:rect r="r" b="b" t="t" l="l"/>
            <a:pathLst>
              <a:path h="4075790" w="5294325">
                <a:moveTo>
                  <a:pt x="0" y="0"/>
                </a:moveTo>
                <a:lnTo>
                  <a:pt x="5294326" y="0"/>
                </a:lnTo>
                <a:lnTo>
                  <a:pt x="5294326" y="4075790"/>
                </a:lnTo>
                <a:lnTo>
                  <a:pt x="0" y="4075790"/>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202976"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TextBox 8" id="8"/>
          <p:cNvSpPr txBox="true"/>
          <p:nvPr/>
        </p:nvSpPr>
        <p:spPr>
          <a:xfrm rot="0">
            <a:off x="4987416" y="1085850"/>
            <a:ext cx="8414514" cy="100012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ARSITEKTUR SISTEM</a:t>
            </a:r>
          </a:p>
        </p:txBody>
      </p:sp>
      <p:sp>
        <p:nvSpPr>
          <p:cNvPr name="TextBox 9" id="9"/>
          <p:cNvSpPr txBox="true"/>
          <p:nvPr/>
        </p:nvSpPr>
        <p:spPr>
          <a:xfrm rot="0">
            <a:off x="1853584" y="2656488"/>
            <a:ext cx="14580831" cy="763051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Arsitektur sistem adalah rancangan struktural komponen proyek, mencakup sensor, pemrosesan data, penyimpanan, antarmuka pengguna, dan integrasi blockchain. Desainnya modular dan terintegrasi untuk mendukung kinerja real-time, fleksibel, dan transparan.</a:t>
            </a:r>
          </a:p>
          <a:p>
            <a:pPr algn="just">
              <a:lnSpc>
                <a:spcPts val="3792"/>
              </a:lnSpc>
            </a:pPr>
          </a:p>
          <a:p>
            <a:pPr algn="just">
              <a:lnSpc>
                <a:spcPts val="3792"/>
              </a:lnSpc>
            </a:pPr>
            <a:r>
              <a:rPr lang="en-US" sz="3479" b="true">
                <a:solidFill>
                  <a:srgbClr val="3F2A29"/>
                </a:solidFill>
                <a:latin typeface="Montserrat Bold"/>
                <a:ea typeface="Montserrat Bold"/>
                <a:cs typeface="Montserrat Bold"/>
                <a:sym typeface="Montserrat Bold"/>
              </a:rPr>
              <a:t>Tujuan dari Arsitektur Sistem:</a:t>
            </a:r>
          </a:p>
          <a:p>
            <a:pPr algn="just">
              <a:lnSpc>
                <a:spcPts val="3792"/>
              </a:lnSpc>
            </a:pPr>
            <a:r>
              <a:rPr lang="en-US" sz="3479" b="true">
                <a:solidFill>
                  <a:srgbClr val="3F2A29"/>
                </a:solidFill>
                <a:latin typeface="Montserrat Bold"/>
                <a:ea typeface="Montserrat Bold"/>
                <a:cs typeface="Montserrat Bold"/>
                <a:sym typeface="Montserrat Bold"/>
              </a:rPr>
              <a:t>1️⃣Memastikan data suhu dan kelembaban dapat diakuisisi, disimpan, ditampilkan, dan diverifikasi.</a:t>
            </a:r>
          </a:p>
          <a:p>
            <a:pPr algn="just">
              <a:lnSpc>
                <a:spcPts val="3792"/>
              </a:lnSpc>
            </a:pPr>
            <a:r>
              <a:rPr lang="en-US" sz="3479" b="true">
                <a:solidFill>
                  <a:srgbClr val="3F2A29"/>
                </a:solidFill>
                <a:latin typeface="Montserrat Bold"/>
                <a:ea typeface="Montserrat Bold"/>
                <a:cs typeface="Montserrat Bold"/>
                <a:sym typeface="Montserrat Bold"/>
              </a:rPr>
              <a:t>2️⃣Menghubungkan sistem monitoring lokal (Qt) dengan sistem visualisasi web (Grafana).</a:t>
            </a:r>
          </a:p>
          <a:p>
            <a:pPr algn="just">
              <a:lnSpc>
                <a:spcPts val="3792"/>
              </a:lnSpc>
            </a:pPr>
            <a:r>
              <a:rPr lang="en-US" sz="3479" b="true">
                <a:solidFill>
                  <a:srgbClr val="3F2A29"/>
                </a:solidFill>
                <a:latin typeface="Montserrat Bold"/>
                <a:ea typeface="Montserrat Bold"/>
                <a:cs typeface="Montserrat Bold"/>
                <a:sym typeface="Montserrat Bold"/>
              </a:rPr>
              <a:t>3️⃣Menjamin integritas data melalui pencatatan hash ke blockchain Ethereum.</a:t>
            </a:r>
          </a:p>
          <a:p>
            <a:pPr algn="just">
              <a:lnSpc>
                <a:spcPts val="3792"/>
              </a:lnSpc>
            </a:pPr>
          </a:p>
          <a:p>
            <a:pPr algn="just">
              <a:lnSpc>
                <a:spcPts val="3792"/>
              </a:lnSpc>
            </a:pPr>
          </a:p>
          <a:p>
            <a:pPr algn="just">
              <a:lnSpc>
                <a:spcPts val="3792"/>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grpSp>
        <p:nvGrpSpPr>
          <p:cNvPr name="Group 3" id="3"/>
          <p:cNvGrpSpPr/>
          <p:nvPr/>
        </p:nvGrpSpPr>
        <p:grpSpPr>
          <a:xfrm rot="0">
            <a:off x="3017955" y="3358834"/>
            <a:ext cx="3718594" cy="371859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7885" y="0"/>
                  </a:moveTo>
                  <a:lnTo>
                    <a:pt x="764915" y="0"/>
                  </a:lnTo>
                  <a:cubicBezTo>
                    <a:pt x="791361" y="0"/>
                    <a:pt x="812800" y="21439"/>
                    <a:pt x="812800" y="47885"/>
                  </a:cubicBezTo>
                  <a:lnTo>
                    <a:pt x="812800" y="764915"/>
                  </a:lnTo>
                  <a:cubicBezTo>
                    <a:pt x="812800" y="791361"/>
                    <a:pt x="791361" y="812800"/>
                    <a:pt x="764915" y="812800"/>
                  </a:cubicBezTo>
                  <a:lnTo>
                    <a:pt x="47885" y="812800"/>
                  </a:lnTo>
                  <a:cubicBezTo>
                    <a:pt x="21439" y="812800"/>
                    <a:pt x="0" y="791361"/>
                    <a:pt x="0" y="764915"/>
                  </a:cubicBezTo>
                  <a:lnTo>
                    <a:pt x="0" y="47885"/>
                  </a:lnTo>
                  <a:cubicBezTo>
                    <a:pt x="0" y="21439"/>
                    <a:pt x="21439" y="0"/>
                    <a:pt x="47885" y="0"/>
                  </a:cubicBezTo>
                  <a:close/>
                </a:path>
              </a:pathLst>
            </a:custGeom>
            <a:blipFill>
              <a:blip r:embed="rId3"/>
              <a:stretch>
                <a:fillRect l="0" t="-14935" r="0" b="-14935"/>
              </a:stretch>
            </a:blipFill>
          </p:spPr>
        </p:sp>
      </p:grpSp>
      <p:grpSp>
        <p:nvGrpSpPr>
          <p:cNvPr name="Group 5" id="5"/>
          <p:cNvGrpSpPr/>
          <p:nvPr/>
        </p:nvGrpSpPr>
        <p:grpSpPr>
          <a:xfrm rot="0">
            <a:off x="7082866" y="3358834"/>
            <a:ext cx="3718594" cy="37185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7885" y="0"/>
                  </a:moveTo>
                  <a:lnTo>
                    <a:pt x="764915" y="0"/>
                  </a:lnTo>
                  <a:cubicBezTo>
                    <a:pt x="791361" y="0"/>
                    <a:pt x="812800" y="21439"/>
                    <a:pt x="812800" y="47885"/>
                  </a:cubicBezTo>
                  <a:lnTo>
                    <a:pt x="812800" y="764915"/>
                  </a:lnTo>
                  <a:cubicBezTo>
                    <a:pt x="812800" y="791361"/>
                    <a:pt x="791361" y="812800"/>
                    <a:pt x="764915" y="812800"/>
                  </a:cubicBezTo>
                  <a:lnTo>
                    <a:pt x="47885" y="812800"/>
                  </a:lnTo>
                  <a:cubicBezTo>
                    <a:pt x="21439" y="812800"/>
                    <a:pt x="0" y="791361"/>
                    <a:pt x="0" y="764915"/>
                  </a:cubicBezTo>
                  <a:lnTo>
                    <a:pt x="0" y="47885"/>
                  </a:lnTo>
                  <a:cubicBezTo>
                    <a:pt x="0" y="21439"/>
                    <a:pt x="21439" y="0"/>
                    <a:pt x="47885" y="0"/>
                  </a:cubicBezTo>
                  <a:close/>
                </a:path>
              </a:pathLst>
            </a:custGeom>
            <a:blipFill>
              <a:blip r:embed="rId4"/>
              <a:stretch>
                <a:fillRect l="0" t="-9766" r="0" b="-40292"/>
              </a:stretch>
            </a:blipFill>
          </p:spPr>
        </p:sp>
      </p:grpSp>
      <p:grpSp>
        <p:nvGrpSpPr>
          <p:cNvPr name="Group 7" id="7"/>
          <p:cNvGrpSpPr/>
          <p:nvPr/>
        </p:nvGrpSpPr>
        <p:grpSpPr>
          <a:xfrm rot="0">
            <a:off x="11144360" y="3423156"/>
            <a:ext cx="3718594" cy="371859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7885" y="0"/>
                  </a:moveTo>
                  <a:lnTo>
                    <a:pt x="764915" y="0"/>
                  </a:lnTo>
                  <a:cubicBezTo>
                    <a:pt x="791361" y="0"/>
                    <a:pt x="812800" y="21439"/>
                    <a:pt x="812800" y="47885"/>
                  </a:cubicBezTo>
                  <a:lnTo>
                    <a:pt x="812800" y="764915"/>
                  </a:lnTo>
                  <a:cubicBezTo>
                    <a:pt x="812800" y="791361"/>
                    <a:pt x="791361" y="812800"/>
                    <a:pt x="764915" y="812800"/>
                  </a:cubicBezTo>
                  <a:lnTo>
                    <a:pt x="47885" y="812800"/>
                  </a:lnTo>
                  <a:cubicBezTo>
                    <a:pt x="21439" y="812800"/>
                    <a:pt x="0" y="791361"/>
                    <a:pt x="0" y="764915"/>
                  </a:cubicBezTo>
                  <a:lnTo>
                    <a:pt x="0" y="47885"/>
                  </a:lnTo>
                  <a:cubicBezTo>
                    <a:pt x="0" y="21439"/>
                    <a:pt x="21439" y="0"/>
                    <a:pt x="47885" y="0"/>
                  </a:cubicBezTo>
                  <a:close/>
                </a:path>
              </a:pathLst>
            </a:custGeom>
            <a:blipFill>
              <a:blip r:embed="rId5"/>
              <a:stretch>
                <a:fillRect l="-12069" t="-6458" r="-6189" b="-51063"/>
              </a:stretch>
            </a:blipFill>
          </p:spPr>
        </p:sp>
      </p:grpSp>
      <p:sp>
        <p:nvSpPr>
          <p:cNvPr name="Freeform 9" id="9"/>
          <p:cNvSpPr/>
          <p:nvPr/>
        </p:nvSpPr>
        <p:spPr>
          <a:xfrm flipH="false" flipV="false" rot="0">
            <a:off x="16229040" y="7141750"/>
            <a:ext cx="2663416" cy="2716617"/>
          </a:xfrm>
          <a:custGeom>
            <a:avLst/>
            <a:gdLst/>
            <a:ahLst/>
            <a:cxnLst/>
            <a:rect r="r" b="b" t="t" l="l"/>
            <a:pathLst>
              <a:path h="2716617" w="2663416">
                <a:moveTo>
                  <a:pt x="0" y="0"/>
                </a:moveTo>
                <a:lnTo>
                  <a:pt x="2663417" y="0"/>
                </a:lnTo>
                <a:lnTo>
                  <a:pt x="2663417" y="2716617"/>
                </a:lnTo>
                <a:lnTo>
                  <a:pt x="0" y="2716617"/>
                </a:lnTo>
                <a:lnTo>
                  <a:pt x="0" y="0"/>
                </a:lnTo>
                <a:close/>
              </a:path>
            </a:pathLst>
          </a:custGeom>
          <a:blipFill>
            <a:blip r:embed="rId6"/>
            <a:stretch>
              <a:fillRect l="0" t="0" r="0" b="0"/>
            </a:stretch>
          </a:blipFill>
        </p:spPr>
      </p:sp>
      <p:sp>
        <p:nvSpPr>
          <p:cNvPr name="Freeform 10" id="10"/>
          <p:cNvSpPr/>
          <p:nvPr/>
        </p:nvSpPr>
        <p:spPr>
          <a:xfrm flipH="false" flipV="false" rot="0">
            <a:off x="-271448" y="7860115"/>
            <a:ext cx="18932242" cy="3015057"/>
          </a:xfrm>
          <a:custGeom>
            <a:avLst/>
            <a:gdLst/>
            <a:ahLst/>
            <a:cxnLst/>
            <a:rect r="r" b="b" t="t" l="l"/>
            <a:pathLst>
              <a:path h="3015057" w="18932242">
                <a:moveTo>
                  <a:pt x="0" y="0"/>
                </a:moveTo>
                <a:lnTo>
                  <a:pt x="18932241" y="0"/>
                </a:lnTo>
                <a:lnTo>
                  <a:pt x="18932241" y="3015057"/>
                </a:lnTo>
                <a:lnTo>
                  <a:pt x="0" y="3015057"/>
                </a:lnTo>
                <a:lnTo>
                  <a:pt x="0" y="0"/>
                </a:lnTo>
                <a:close/>
              </a:path>
            </a:pathLst>
          </a:custGeom>
          <a:blipFill>
            <a:blip r:embed="rId7"/>
            <a:stretch>
              <a:fillRect l="0" t="0" r="0" b="-82163"/>
            </a:stretch>
          </a:blipFill>
        </p:spPr>
      </p:sp>
      <p:sp>
        <p:nvSpPr>
          <p:cNvPr name="TextBox 11" id="11"/>
          <p:cNvSpPr txBox="true"/>
          <p:nvPr/>
        </p:nvSpPr>
        <p:spPr>
          <a:xfrm rot="0">
            <a:off x="11498121" y="7559491"/>
            <a:ext cx="3314920" cy="814705"/>
          </a:xfrm>
          <a:prstGeom prst="rect">
            <a:avLst/>
          </a:prstGeom>
        </p:spPr>
        <p:txBody>
          <a:bodyPr anchor="t" rtlCol="false" tIns="0" lIns="0" bIns="0" rIns="0">
            <a:spAutoFit/>
          </a:bodyPr>
          <a:lstStyle/>
          <a:p>
            <a:pPr algn="ctr">
              <a:lnSpc>
                <a:spcPts val="3199"/>
              </a:lnSpc>
            </a:pPr>
            <a:r>
              <a:rPr lang="en-US" sz="3199" b="true">
                <a:solidFill>
                  <a:srgbClr val="3F2A29"/>
                </a:solidFill>
                <a:latin typeface="Montserrat Medium"/>
                <a:ea typeface="Montserrat Medium"/>
                <a:cs typeface="Montserrat Medium"/>
                <a:sym typeface="Montserrat Medium"/>
              </a:rPr>
              <a:t>Siti Aisyah</a:t>
            </a:r>
          </a:p>
          <a:p>
            <a:pPr algn="ctr">
              <a:lnSpc>
                <a:spcPts val="3199"/>
              </a:lnSpc>
            </a:pPr>
            <a:r>
              <a:rPr lang="en-US" sz="3199" b="true">
                <a:solidFill>
                  <a:srgbClr val="3F2A29"/>
                </a:solidFill>
                <a:latin typeface="Montserrat Medium"/>
                <a:ea typeface="Montserrat Medium"/>
                <a:cs typeface="Montserrat Medium"/>
                <a:sym typeface="Montserrat Medium"/>
              </a:rPr>
              <a:t>(2042231062)</a:t>
            </a:r>
          </a:p>
        </p:txBody>
      </p:sp>
      <p:sp>
        <p:nvSpPr>
          <p:cNvPr name="TextBox 12" id="12"/>
          <p:cNvSpPr txBox="true"/>
          <p:nvPr/>
        </p:nvSpPr>
        <p:spPr>
          <a:xfrm rot="0">
            <a:off x="3017955" y="7559491"/>
            <a:ext cx="3771924" cy="1214755"/>
          </a:xfrm>
          <a:prstGeom prst="rect">
            <a:avLst/>
          </a:prstGeom>
        </p:spPr>
        <p:txBody>
          <a:bodyPr anchor="t" rtlCol="false" tIns="0" lIns="0" bIns="0" rIns="0">
            <a:spAutoFit/>
          </a:bodyPr>
          <a:lstStyle/>
          <a:p>
            <a:pPr algn="ctr">
              <a:lnSpc>
                <a:spcPts val="3199"/>
              </a:lnSpc>
            </a:pPr>
            <a:r>
              <a:rPr lang="en-US" sz="3199" b="true">
                <a:solidFill>
                  <a:srgbClr val="3F2A29"/>
                </a:solidFill>
                <a:latin typeface="Montserrat Medium"/>
                <a:ea typeface="Montserrat Medium"/>
                <a:cs typeface="Montserrat Medium"/>
                <a:sym typeface="Montserrat Medium"/>
              </a:rPr>
              <a:t>Andre Mahesa Bagaskara</a:t>
            </a:r>
          </a:p>
          <a:p>
            <a:pPr algn="ctr">
              <a:lnSpc>
                <a:spcPts val="3199"/>
              </a:lnSpc>
            </a:pPr>
            <a:r>
              <a:rPr lang="en-US" sz="3199" b="true">
                <a:solidFill>
                  <a:srgbClr val="3F2A29"/>
                </a:solidFill>
                <a:latin typeface="Montserrat Medium"/>
                <a:ea typeface="Montserrat Medium"/>
                <a:cs typeface="Montserrat Medium"/>
                <a:sym typeface="Montserrat Medium"/>
              </a:rPr>
              <a:t>(2042231012)</a:t>
            </a:r>
          </a:p>
        </p:txBody>
      </p:sp>
      <p:sp>
        <p:nvSpPr>
          <p:cNvPr name="Freeform 13" id="13"/>
          <p:cNvSpPr/>
          <p:nvPr/>
        </p:nvSpPr>
        <p:spPr>
          <a:xfrm flipH="true" flipV="false" rot="0">
            <a:off x="-445916" y="5111125"/>
            <a:ext cx="4660444" cy="5175875"/>
          </a:xfrm>
          <a:custGeom>
            <a:avLst/>
            <a:gdLst/>
            <a:ahLst/>
            <a:cxnLst/>
            <a:rect r="r" b="b" t="t" l="l"/>
            <a:pathLst>
              <a:path h="5175875" w="4660444">
                <a:moveTo>
                  <a:pt x="4660445" y="0"/>
                </a:moveTo>
                <a:lnTo>
                  <a:pt x="0" y="0"/>
                </a:lnTo>
                <a:lnTo>
                  <a:pt x="0" y="5175875"/>
                </a:lnTo>
                <a:lnTo>
                  <a:pt x="4660445" y="5175875"/>
                </a:lnTo>
                <a:lnTo>
                  <a:pt x="4660445" y="0"/>
                </a:lnTo>
                <a:close/>
              </a:path>
            </a:pathLst>
          </a:custGeom>
          <a:blipFill>
            <a:blip r:embed="rId8"/>
            <a:stretch>
              <a:fillRect l="0" t="0" r="0" b="0"/>
            </a:stretch>
          </a:blipFill>
        </p:spPr>
      </p:sp>
      <p:sp>
        <p:nvSpPr>
          <p:cNvPr name="Freeform 14" id="14"/>
          <p:cNvSpPr/>
          <p:nvPr/>
        </p:nvSpPr>
        <p:spPr>
          <a:xfrm flipH="true" flipV="false" rot="0">
            <a:off x="-164086" y="7266665"/>
            <a:ext cx="7085024" cy="3015161"/>
          </a:xfrm>
          <a:custGeom>
            <a:avLst/>
            <a:gdLst/>
            <a:ahLst/>
            <a:cxnLst/>
            <a:rect r="r" b="b" t="t" l="l"/>
            <a:pathLst>
              <a:path h="3015161" w="7085024">
                <a:moveTo>
                  <a:pt x="7085025" y="0"/>
                </a:moveTo>
                <a:lnTo>
                  <a:pt x="0" y="0"/>
                </a:lnTo>
                <a:lnTo>
                  <a:pt x="0" y="3015161"/>
                </a:lnTo>
                <a:lnTo>
                  <a:pt x="7085025" y="3015161"/>
                </a:lnTo>
                <a:lnTo>
                  <a:pt x="7085025" y="0"/>
                </a:lnTo>
                <a:close/>
              </a:path>
            </a:pathLst>
          </a:custGeom>
          <a:blipFill>
            <a:blip r:embed="rId9"/>
            <a:stretch>
              <a:fillRect l="0" t="0" r="0" b="0"/>
            </a:stretch>
          </a:blipFill>
        </p:spPr>
      </p:sp>
      <p:sp>
        <p:nvSpPr>
          <p:cNvPr name="Freeform 15" id="15"/>
          <p:cNvSpPr/>
          <p:nvPr/>
        </p:nvSpPr>
        <p:spPr>
          <a:xfrm flipH="false" flipV="false" rot="0">
            <a:off x="11498121" y="7271839"/>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9"/>
            <a:stretch>
              <a:fillRect l="0" t="0" r="0" b="0"/>
            </a:stretch>
          </a:blipFill>
        </p:spPr>
      </p:sp>
      <p:sp>
        <p:nvSpPr>
          <p:cNvPr name="Freeform 16" id="16"/>
          <p:cNvSpPr/>
          <p:nvPr/>
        </p:nvSpPr>
        <p:spPr>
          <a:xfrm flipH="false" flipV="false" rot="0">
            <a:off x="-613416" y="1305725"/>
            <a:ext cx="1642116" cy="1662061"/>
          </a:xfrm>
          <a:custGeom>
            <a:avLst/>
            <a:gdLst/>
            <a:ahLst/>
            <a:cxnLst/>
            <a:rect r="r" b="b" t="t" l="l"/>
            <a:pathLst>
              <a:path h="1662061" w="1642116">
                <a:moveTo>
                  <a:pt x="0" y="0"/>
                </a:moveTo>
                <a:lnTo>
                  <a:pt x="1642116" y="0"/>
                </a:lnTo>
                <a:lnTo>
                  <a:pt x="1642116" y="1662062"/>
                </a:lnTo>
                <a:lnTo>
                  <a:pt x="0" y="1662062"/>
                </a:lnTo>
                <a:lnTo>
                  <a:pt x="0" y="0"/>
                </a:lnTo>
                <a:close/>
              </a:path>
            </a:pathLst>
          </a:custGeom>
          <a:blipFill>
            <a:blip r:embed="rId10"/>
            <a:stretch>
              <a:fillRect l="0" t="0" r="0" b="0"/>
            </a:stretch>
          </a:blipFill>
        </p:spPr>
      </p:sp>
      <p:sp>
        <p:nvSpPr>
          <p:cNvPr name="Freeform 17" id="17"/>
          <p:cNvSpPr/>
          <p:nvPr/>
        </p:nvSpPr>
        <p:spPr>
          <a:xfrm flipH="false" flipV="false" rot="0">
            <a:off x="16431537" y="4970557"/>
            <a:ext cx="1129211" cy="1142926"/>
          </a:xfrm>
          <a:custGeom>
            <a:avLst/>
            <a:gdLst/>
            <a:ahLst/>
            <a:cxnLst/>
            <a:rect r="r" b="b" t="t" l="l"/>
            <a:pathLst>
              <a:path h="1142926" w="1129211">
                <a:moveTo>
                  <a:pt x="0" y="0"/>
                </a:moveTo>
                <a:lnTo>
                  <a:pt x="1129212" y="0"/>
                </a:lnTo>
                <a:lnTo>
                  <a:pt x="1129212" y="1142927"/>
                </a:lnTo>
                <a:lnTo>
                  <a:pt x="0" y="1142927"/>
                </a:lnTo>
                <a:lnTo>
                  <a:pt x="0" y="0"/>
                </a:lnTo>
                <a:close/>
              </a:path>
            </a:pathLst>
          </a:custGeom>
          <a:blipFill>
            <a:blip r:embed="rId10"/>
            <a:stretch>
              <a:fillRect l="0" t="0" r="0" b="0"/>
            </a:stretch>
          </a:blipFill>
        </p:spPr>
      </p:sp>
      <p:sp>
        <p:nvSpPr>
          <p:cNvPr name="TextBox 18" id="18"/>
          <p:cNvSpPr txBox="true"/>
          <p:nvPr/>
        </p:nvSpPr>
        <p:spPr>
          <a:xfrm rot="0">
            <a:off x="7486540" y="7559491"/>
            <a:ext cx="3314920" cy="1214755"/>
          </a:xfrm>
          <a:prstGeom prst="rect">
            <a:avLst/>
          </a:prstGeom>
        </p:spPr>
        <p:txBody>
          <a:bodyPr anchor="t" rtlCol="false" tIns="0" lIns="0" bIns="0" rIns="0">
            <a:spAutoFit/>
          </a:bodyPr>
          <a:lstStyle/>
          <a:p>
            <a:pPr algn="ctr">
              <a:lnSpc>
                <a:spcPts val="3199"/>
              </a:lnSpc>
            </a:pPr>
            <a:r>
              <a:rPr lang="en-US" sz="3199" b="true">
                <a:solidFill>
                  <a:srgbClr val="3F2A29"/>
                </a:solidFill>
                <a:latin typeface="Montserrat Medium"/>
                <a:ea typeface="Montserrat Medium"/>
                <a:cs typeface="Montserrat Medium"/>
                <a:sym typeface="Montserrat Medium"/>
              </a:rPr>
              <a:t>Cahyo Okto Risfian</a:t>
            </a:r>
          </a:p>
          <a:p>
            <a:pPr algn="ctr">
              <a:lnSpc>
                <a:spcPts val="3199"/>
              </a:lnSpc>
            </a:pPr>
            <a:r>
              <a:rPr lang="en-US" sz="3199" b="true">
                <a:solidFill>
                  <a:srgbClr val="3F2A29"/>
                </a:solidFill>
                <a:latin typeface="Montserrat Medium"/>
                <a:ea typeface="Montserrat Medium"/>
                <a:cs typeface="Montserrat Medium"/>
                <a:sym typeface="Montserrat Medium"/>
              </a:rPr>
              <a:t>(2042231044)</a:t>
            </a:r>
          </a:p>
        </p:txBody>
      </p:sp>
      <p:sp>
        <p:nvSpPr>
          <p:cNvPr name="TextBox 19" id="19"/>
          <p:cNvSpPr txBox="true"/>
          <p:nvPr/>
        </p:nvSpPr>
        <p:spPr>
          <a:xfrm rot="0">
            <a:off x="3378427" y="1114425"/>
            <a:ext cx="11531147" cy="1428749"/>
          </a:xfrm>
          <a:prstGeom prst="rect">
            <a:avLst/>
          </a:prstGeom>
        </p:spPr>
        <p:txBody>
          <a:bodyPr anchor="t" rtlCol="false" tIns="0" lIns="0" bIns="0" rIns="0">
            <a:spAutoFit/>
          </a:bodyPr>
          <a:lstStyle/>
          <a:p>
            <a:pPr algn="ctr">
              <a:lnSpc>
                <a:spcPts val="8999"/>
              </a:lnSpc>
            </a:pPr>
            <a:r>
              <a:rPr lang="en-US" sz="9999">
                <a:solidFill>
                  <a:srgbClr val="FFFFFF"/>
                </a:solidFill>
                <a:latin typeface="Funtastic"/>
                <a:ea typeface="Funtastic"/>
                <a:cs typeface="Funtastic"/>
                <a:sym typeface="Funtastic"/>
              </a:rPr>
              <a:t>DAFTAR ANGGOTA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271448" y="7860115"/>
            <a:ext cx="18932242" cy="3015057"/>
          </a:xfrm>
          <a:custGeom>
            <a:avLst/>
            <a:gdLst/>
            <a:ahLst/>
            <a:cxnLst/>
            <a:rect r="r" b="b" t="t" l="l"/>
            <a:pathLst>
              <a:path h="3015057" w="18932242">
                <a:moveTo>
                  <a:pt x="0" y="0"/>
                </a:moveTo>
                <a:lnTo>
                  <a:pt x="18932241" y="0"/>
                </a:lnTo>
                <a:lnTo>
                  <a:pt x="18932241" y="3015057"/>
                </a:lnTo>
                <a:lnTo>
                  <a:pt x="0" y="3015057"/>
                </a:lnTo>
                <a:lnTo>
                  <a:pt x="0" y="0"/>
                </a:lnTo>
                <a:close/>
              </a:path>
            </a:pathLst>
          </a:custGeom>
          <a:blipFill>
            <a:blip r:embed="rId3"/>
            <a:stretch>
              <a:fillRect l="0" t="0" r="0" b="-82163"/>
            </a:stretch>
          </a:blipFill>
        </p:spPr>
      </p:sp>
      <p:sp>
        <p:nvSpPr>
          <p:cNvPr name="Freeform 4" id="4"/>
          <p:cNvSpPr/>
          <p:nvPr/>
        </p:nvSpPr>
        <p:spPr>
          <a:xfrm flipH="false" flipV="false" rot="0">
            <a:off x="13747608" y="3745315"/>
            <a:ext cx="5966460" cy="8229600"/>
          </a:xfrm>
          <a:custGeom>
            <a:avLst/>
            <a:gdLst/>
            <a:ahLst/>
            <a:cxnLst/>
            <a:rect r="r" b="b" t="t" l="l"/>
            <a:pathLst>
              <a:path h="8229600" w="5966460">
                <a:moveTo>
                  <a:pt x="0" y="0"/>
                </a:moveTo>
                <a:lnTo>
                  <a:pt x="5966460" y="0"/>
                </a:lnTo>
                <a:lnTo>
                  <a:pt x="596646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18463" y="7220405"/>
            <a:ext cx="5294325" cy="4075790"/>
          </a:xfrm>
          <a:custGeom>
            <a:avLst/>
            <a:gdLst/>
            <a:ahLst/>
            <a:cxnLst/>
            <a:rect r="r" b="b" t="t" l="l"/>
            <a:pathLst>
              <a:path h="4075790" w="5294325">
                <a:moveTo>
                  <a:pt x="0" y="0"/>
                </a:moveTo>
                <a:lnTo>
                  <a:pt x="5294326" y="0"/>
                </a:lnTo>
                <a:lnTo>
                  <a:pt x="5294326" y="4075790"/>
                </a:lnTo>
                <a:lnTo>
                  <a:pt x="0" y="4075790"/>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202976"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Freeform 8" id="8"/>
          <p:cNvSpPr/>
          <p:nvPr/>
        </p:nvSpPr>
        <p:spPr>
          <a:xfrm flipH="false" flipV="false" rot="0">
            <a:off x="3160727" y="1788957"/>
            <a:ext cx="5486597" cy="8229895"/>
          </a:xfrm>
          <a:custGeom>
            <a:avLst/>
            <a:gdLst/>
            <a:ahLst/>
            <a:cxnLst/>
            <a:rect r="r" b="b" t="t" l="l"/>
            <a:pathLst>
              <a:path h="8229895" w="5486597">
                <a:moveTo>
                  <a:pt x="0" y="0"/>
                </a:moveTo>
                <a:lnTo>
                  <a:pt x="5486597" y="0"/>
                </a:lnTo>
                <a:lnTo>
                  <a:pt x="5486597" y="8229895"/>
                </a:lnTo>
                <a:lnTo>
                  <a:pt x="0" y="8229895"/>
                </a:lnTo>
                <a:lnTo>
                  <a:pt x="0" y="0"/>
                </a:lnTo>
                <a:close/>
              </a:path>
            </a:pathLst>
          </a:custGeom>
          <a:blipFill>
            <a:blip r:embed="rId7"/>
            <a:stretch>
              <a:fillRect l="0" t="0" r="0" b="0"/>
            </a:stretch>
          </a:blipFill>
        </p:spPr>
      </p:sp>
      <p:sp>
        <p:nvSpPr>
          <p:cNvPr name="Freeform 9" id="9"/>
          <p:cNvSpPr/>
          <p:nvPr/>
        </p:nvSpPr>
        <p:spPr>
          <a:xfrm flipH="false" flipV="false" rot="0">
            <a:off x="9923928" y="1788957"/>
            <a:ext cx="5027060" cy="8229895"/>
          </a:xfrm>
          <a:custGeom>
            <a:avLst/>
            <a:gdLst/>
            <a:ahLst/>
            <a:cxnLst/>
            <a:rect r="r" b="b" t="t" l="l"/>
            <a:pathLst>
              <a:path h="8229895" w="5027060">
                <a:moveTo>
                  <a:pt x="0" y="0"/>
                </a:moveTo>
                <a:lnTo>
                  <a:pt x="5027060" y="0"/>
                </a:lnTo>
                <a:lnTo>
                  <a:pt x="5027060" y="8229895"/>
                </a:lnTo>
                <a:lnTo>
                  <a:pt x="0" y="8229895"/>
                </a:lnTo>
                <a:lnTo>
                  <a:pt x="0" y="0"/>
                </a:lnTo>
                <a:close/>
              </a:path>
            </a:pathLst>
          </a:custGeom>
          <a:blipFill>
            <a:blip r:embed="rId8"/>
            <a:stretch>
              <a:fillRect l="0" t="0" r="0" b="0"/>
            </a:stretch>
          </a:blipFill>
        </p:spPr>
      </p:sp>
      <p:sp>
        <p:nvSpPr>
          <p:cNvPr name="TextBox 10" id="10"/>
          <p:cNvSpPr txBox="true"/>
          <p:nvPr/>
        </p:nvSpPr>
        <p:spPr>
          <a:xfrm rot="0">
            <a:off x="2863009" y="305783"/>
            <a:ext cx="12663327" cy="1000125"/>
          </a:xfrm>
          <a:prstGeom prst="rect">
            <a:avLst/>
          </a:prstGeom>
        </p:spPr>
        <p:txBody>
          <a:bodyPr anchor="t" rtlCol="false" tIns="0" lIns="0" bIns="0" rIns="0">
            <a:spAutoFit/>
          </a:bodyPr>
          <a:lstStyle/>
          <a:p>
            <a:pPr algn="ctr">
              <a:lnSpc>
                <a:spcPts val="6299"/>
              </a:lnSpc>
            </a:pPr>
            <a:r>
              <a:rPr lang="en-US" sz="6999">
                <a:solidFill>
                  <a:srgbClr val="FFFFFF"/>
                </a:solidFill>
                <a:latin typeface="Funtastic"/>
                <a:ea typeface="Funtastic"/>
                <a:cs typeface="Funtastic"/>
                <a:sym typeface="Funtastic"/>
              </a:rPr>
              <a:t>DIAGRAM ARSITEKTUR SISTEM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271448" y="7860115"/>
            <a:ext cx="18932242" cy="3015057"/>
          </a:xfrm>
          <a:custGeom>
            <a:avLst/>
            <a:gdLst/>
            <a:ahLst/>
            <a:cxnLst/>
            <a:rect r="r" b="b" t="t" l="l"/>
            <a:pathLst>
              <a:path h="3015057" w="18932242">
                <a:moveTo>
                  <a:pt x="0" y="0"/>
                </a:moveTo>
                <a:lnTo>
                  <a:pt x="18932241" y="0"/>
                </a:lnTo>
                <a:lnTo>
                  <a:pt x="18932241" y="3015057"/>
                </a:lnTo>
                <a:lnTo>
                  <a:pt x="0" y="3015057"/>
                </a:lnTo>
                <a:lnTo>
                  <a:pt x="0" y="0"/>
                </a:lnTo>
                <a:close/>
              </a:path>
            </a:pathLst>
          </a:custGeom>
          <a:blipFill>
            <a:blip r:embed="rId3"/>
            <a:stretch>
              <a:fillRect l="0" t="0" r="0" b="-82163"/>
            </a:stretch>
          </a:blipFill>
        </p:spPr>
      </p:sp>
      <p:sp>
        <p:nvSpPr>
          <p:cNvPr name="Freeform 4" id="4"/>
          <p:cNvSpPr/>
          <p:nvPr/>
        </p:nvSpPr>
        <p:spPr>
          <a:xfrm flipH="false" flipV="false" rot="0">
            <a:off x="13747608" y="3745315"/>
            <a:ext cx="5966460" cy="8229600"/>
          </a:xfrm>
          <a:custGeom>
            <a:avLst/>
            <a:gdLst/>
            <a:ahLst/>
            <a:cxnLst/>
            <a:rect r="r" b="b" t="t" l="l"/>
            <a:pathLst>
              <a:path h="8229600" w="5966460">
                <a:moveTo>
                  <a:pt x="0" y="0"/>
                </a:moveTo>
                <a:lnTo>
                  <a:pt x="5966460" y="0"/>
                </a:lnTo>
                <a:lnTo>
                  <a:pt x="596646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18463" y="7220405"/>
            <a:ext cx="5294325" cy="4075790"/>
          </a:xfrm>
          <a:custGeom>
            <a:avLst/>
            <a:gdLst/>
            <a:ahLst/>
            <a:cxnLst/>
            <a:rect r="r" b="b" t="t" l="l"/>
            <a:pathLst>
              <a:path h="4075790" w="5294325">
                <a:moveTo>
                  <a:pt x="0" y="0"/>
                </a:moveTo>
                <a:lnTo>
                  <a:pt x="5294326" y="0"/>
                </a:lnTo>
                <a:lnTo>
                  <a:pt x="5294326" y="4075790"/>
                </a:lnTo>
                <a:lnTo>
                  <a:pt x="0" y="4075790"/>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202976"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TextBox 8" id="8"/>
          <p:cNvSpPr txBox="true"/>
          <p:nvPr/>
        </p:nvSpPr>
        <p:spPr>
          <a:xfrm rot="0">
            <a:off x="2976306" y="1085850"/>
            <a:ext cx="12436734" cy="100012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DIAGRAM ARSITEKTUR DESIGN</a:t>
            </a:r>
          </a:p>
        </p:txBody>
      </p:sp>
      <p:sp>
        <p:nvSpPr>
          <p:cNvPr name="TextBox 9" id="9"/>
          <p:cNvSpPr txBox="true"/>
          <p:nvPr/>
        </p:nvSpPr>
        <p:spPr>
          <a:xfrm rot="0">
            <a:off x="2627796" y="2392223"/>
            <a:ext cx="13032408" cy="7630512"/>
          </a:xfrm>
          <a:prstGeom prst="rect">
            <a:avLst/>
          </a:prstGeom>
        </p:spPr>
        <p:txBody>
          <a:bodyPr anchor="t" rtlCol="false" tIns="0" lIns="0" bIns="0" rIns="0">
            <a:spAutoFit/>
          </a:bodyPr>
          <a:lstStyle/>
          <a:p>
            <a:pPr algn="just" marL="751277" indent="-375638" lvl="1">
              <a:lnSpc>
                <a:spcPts val="3792"/>
              </a:lnSpc>
              <a:buFont typeface="Arial"/>
              <a:buChar char="•"/>
            </a:pPr>
            <a:r>
              <a:rPr lang="en-US" b="true" sz="3479">
                <a:solidFill>
                  <a:srgbClr val="3F2A29"/>
                </a:solidFill>
                <a:latin typeface="Montserrat Bold"/>
                <a:ea typeface="Montserrat Bold"/>
                <a:cs typeface="Montserrat Bold"/>
                <a:sym typeface="Montserrat Bold"/>
              </a:rPr>
              <a:t>Sensor SHT20 (Modbus RTU): Mengukur suhu dan kelembaban gudang secara kontinu.</a:t>
            </a:r>
          </a:p>
          <a:p>
            <a:pPr algn="just" marL="751277" indent="-375638" lvl="1">
              <a:lnSpc>
                <a:spcPts val="3792"/>
              </a:lnSpc>
              <a:buFont typeface="Arial"/>
              <a:buChar char="•"/>
            </a:pPr>
            <a:r>
              <a:rPr lang="en-US" b="true" sz="3479">
                <a:solidFill>
                  <a:srgbClr val="3F2A29"/>
                </a:solidFill>
                <a:latin typeface="Montserrat Bold"/>
                <a:ea typeface="Montserrat Bold"/>
                <a:cs typeface="Montserrat Bold"/>
                <a:sym typeface="Montserrat Bold"/>
              </a:rPr>
              <a:t>RS485 to USB Converter: Menghubungkan sensor ke server.</a:t>
            </a:r>
          </a:p>
          <a:p>
            <a:pPr algn="just" marL="751277" indent="-375638" lvl="1">
              <a:lnSpc>
                <a:spcPts val="3792"/>
              </a:lnSpc>
              <a:buFont typeface="Arial"/>
              <a:buChar char="•"/>
            </a:pPr>
            <a:r>
              <a:rPr lang="en-US" b="true" sz="3479">
                <a:solidFill>
                  <a:srgbClr val="3F2A29"/>
                </a:solidFill>
                <a:latin typeface="Montserrat Bold"/>
                <a:ea typeface="Montserrat Bold"/>
                <a:cs typeface="Montserrat Bold"/>
                <a:sym typeface="Montserrat Bold"/>
              </a:rPr>
              <a:t>TCP Server (Rust): Membaca, memproses, dan menyimpan data ke InfluxDB.</a:t>
            </a:r>
          </a:p>
          <a:p>
            <a:pPr algn="just" marL="751277" indent="-375638" lvl="1">
              <a:lnSpc>
                <a:spcPts val="3792"/>
              </a:lnSpc>
              <a:buFont typeface="Arial"/>
              <a:buChar char="•"/>
            </a:pPr>
            <a:r>
              <a:rPr lang="en-US" b="true" sz="3479">
                <a:solidFill>
                  <a:srgbClr val="3F2A29"/>
                </a:solidFill>
                <a:latin typeface="Montserrat Bold"/>
                <a:ea typeface="Montserrat Bold"/>
                <a:cs typeface="Montserrat Bold"/>
                <a:sym typeface="Montserrat Bold"/>
              </a:rPr>
              <a:t>InfluxDB: Menyimpan data historis dengan efisiensi tinggi.</a:t>
            </a:r>
          </a:p>
          <a:p>
            <a:pPr algn="just" marL="751277" indent="-375638" lvl="1">
              <a:lnSpc>
                <a:spcPts val="3792"/>
              </a:lnSpc>
              <a:buFont typeface="Arial"/>
              <a:buChar char="•"/>
            </a:pPr>
            <a:r>
              <a:rPr lang="en-US" b="true" sz="3479">
                <a:solidFill>
                  <a:srgbClr val="3F2A29"/>
                </a:solidFill>
                <a:latin typeface="Montserrat Bold"/>
                <a:ea typeface="Montserrat Bold"/>
                <a:cs typeface="Montserrat Bold"/>
                <a:sym typeface="Montserrat Bold"/>
              </a:rPr>
              <a:t>Grafana: Menyediakan dashboard pemantauan real-time dan historis.</a:t>
            </a:r>
          </a:p>
          <a:p>
            <a:pPr algn="just" marL="751277" indent="-375638" lvl="1">
              <a:lnSpc>
                <a:spcPts val="3792"/>
              </a:lnSpc>
              <a:buFont typeface="Arial"/>
              <a:buChar char="•"/>
            </a:pPr>
            <a:r>
              <a:rPr lang="en-US" b="true" sz="3479">
                <a:solidFill>
                  <a:srgbClr val="3F2A29"/>
                </a:solidFill>
                <a:latin typeface="Montserrat Bold"/>
                <a:ea typeface="Montserrat Bold"/>
                <a:cs typeface="Montserrat Bold"/>
                <a:sym typeface="Montserrat Bold"/>
              </a:rPr>
              <a:t>Aplikasi Qt: Antarmuka desktop untuk monitoring lokal.</a:t>
            </a:r>
          </a:p>
          <a:p>
            <a:pPr algn="just" marL="751277" indent="-375638" lvl="1">
              <a:lnSpc>
                <a:spcPts val="3792"/>
              </a:lnSpc>
              <a:buFont typeface="Arial"/>
              <a:buChar char="•"/>
            </a:pPr>
            <a:r>
              <a:rPr lang="en-US" b="true" sz="3479">
                <a:solidFill>
                  <a:srgbClr val="3F2A29"/>
                </a:solidFill>
                <a:latin typeface="Montserrat Bold"/>
                <a:ea typeface="Montserrat Bold"/>
                <a:cs typeface="Montserrat Bold"/>
                <a:sym typeface="Montserrat Bold"/>
              </a:rPr>
              <a:t>Smart Contract: Menyimpan hash data di blockchain secara periodik.</a:t>
            </a:r>
          </a:p>
          <a:p>
            <a:pPr algn="just" marL="751277" indent="-375638" lvl="1">
              <a:lnSpc>
                <a:spcPts val="3792"/>
              </a:lnSpc>
              <a:buFont typeface="Arial"/>
              <a:buChar char="•"/>
            </a:pPr>
            <a:r>
              <a:rPr lang="en-US" b="true" sz="3479">
                <a:solidFill>
                  <a:srgbClr val="3F2A29"/>
                </a:solidFill>
                <a:latin typeface="Montserrat Bold"/>
                <a:ea typeface="Montserrat Bold"/>
                <a:cs typeface="Montserrat Bold"/>
                <a:sym typeface="Montserrat Bold"/>
              </a:rPr>
              <a:t>DApp: Memverifikasi keaslian data melalui blockchain.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271448" y="7860115"/>
            <a:ext cx="18932242" cy="3015057"/>
          </a:xfrm>
          <a:custGeom>
            <a:avLst/>
            <a:gdLst/>
            <a:ahLst/>
            <a:cxnLst/>
            <a:rect r="r" b="b" t="t" l="l"/>
            <a:pathLst>
              <a:path h="3015057" w="18932242">
                <a:moveTo>
                  <a:pt x="0" y="0"/>
                </a:moveTo>
                <a:lnTo>
                  <a:pt x="18932241" y="0"/>
                </a:lnTo>
                <a:lnTo>
                  <a:pt x="18932241" y="3015057"/>
                </a:lnTo>
                <a:lnTo>
                  <a:pt x="0" y="3015057"/>
                </a:lnTo>
                <a:lnTo>
                  <a:pt x="0" y="0"/>
                </a:lnTo>
                <a:close/>
              </a:path>
            </a:pathLst>
          </a:custGeom>
          <a:blipFill>
            <a:blip r:embed="rId3"/>
            <a:stretch>
              <a:fillRect l="0" t="0" r="0" b="-82163"/>
            </a:stretch>
          </a:blipFill>
        </p:spPr>
      </p:sp>
      <p:sp>
        <p:nvSpPr>
          <p:cNvPr name="Freeform 4" id="4"/>
          <p:cNvSpPr/>
          <p:nvPr/>
        </p:nvSpPr>
        <p:spPr>
          <a:xfrm flipH="false" flipV="false" rot="0">
            <a:off x="13747608" y="3745315"/>
            <a:ext cx="5966460" cy="8229600"/>
          </a:xfrm>
          <a:custGeom>
            <a:avLst/>
            <a:gdLst/>
            <a:ahLst/>
            <a:cxnLst/>
            <a:rect r="r" b="b" t="t" l="l"/>
            <a:pathLst>
              <a:path h="8229600" w="5966460">
                <a:moveTo>
                  <a:pt x="0" y="0"/>
                </a:moveTo>
                <a:lnTo>
                  <a:pt x="5966460" y="0"/>
                </a:lnTo>
                <a:lnTo>
                  <a:pt x="596646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18463" y="7220405"/>
            <a:ext cx="5294325" cy="4075790"/>
          </a:xfrm>
          <a:custGeom>
            <a:avLst/>
            <a:gdLst/>
            <a:ahLst/>
            <a:cxnLst/>
            <a:rect r="r" b="b" t="t" l="l"/>
            <a:pathLst>
              <a:path h="4075790" w="5294325">
                <a:moveTo>
                  <a:pt x="0" y="0"/>
                </a:moveTo>
                <a:lnTo>
                  <a:pt x="5294326" y="0"/>
                </a:lnTo>
                <a:lnTo>
                  <a:pt x="5294326" y="4075790"/>
                </a:lnTo>
                <a:lnTo>
                  <a:pt x="0" y="4075790"/>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202976"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TextBox 8" id="8"/>
          <p:cNvSpPr txBox="true"/>
          <p:nvPr/>
        </p:nvSpPr>
        <p:spPr>
          <a:xfrm rot="0">
            <a:off x="6498795" y="1085850"/>
            <a:ext cx="5391754" cy="100012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ALUR SISTEM</a:t>
            </a:r>
          </a:p>
        </p:txBody>
      </p:sp>
      <p:sp>
        <p:nvSpPr>
          <p:cNvPr name="TextBox 9" id="9"/>
          <p:cNvSpPr txBox="true"/>
          <p:nvPr/>
        </p:nvSpPr>
        <p:spPr>
          <a:xfrm rot="0">
            <a:off x="2335271" y="3165882"/>
            <a:ext cx="13617458" cy="620176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CORNTECH adalah sistem cerdas untuk memantau suhu dan kelembaban gudang beras secara real-time dan transparan. Sensor SHT20 berbasis Modbus RTU mengirim data melalui RS485-to-USB ke komputer, lalu diproses TCP Server (Rust) dan disimpan di InfluxDB. Data divisualisasikan lewat aplikasi desktop Qt dan dashboard web Grafana. Sistem juga membuat ringkasan data (rata-rata, maksimum, minimum), kemudian hash-nya dicatat ke smart contract Ethereum untuk menjamin integritas data. Verifikasi keaslian dapat dilakukan melalui DApp berbasis Web3.js dan MetaMask, mendukung traceability dan akuntabilitas rantai pasok pangan.</a:t>
            </a:r>
          </a:p>
          <a:p>
            <a:pPr algn="just">
              <a:lnSpc>
                <a:spcPts val="3792"/>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271448" y="7860115"/>
            <a:ext cx="18932242" cy="3015057"/>
          </a:xfrm>
          <a:custGeom>
            <a:avLst/>
            <a:gdLst/>
            <a:ahLst/>
            <a:cxnLst/>
            <a:rect r="r" b="b" t="t" l="l"/>
            <a:pathLst>
              <a:path h="3015057" w="18932242">
                <a:moveTo>
                  <a:pt x="0" y="0"/>
                </a:moveTo>
                <a:lnTo>
                  <a:pt x="18932241" y="0"/>
                </a:lnTo>
                <a:lnTo>
                  <a:pt x="18932241" y="3015057"/>
                </a:lnTo>
                <a:lnTo>
                  <a:pt x="0" y="3015057"/>
                </a:lnTo>
                <a:lnTo>
                  <a:pt x="0" y="0"/>
                </a:lnTo>
                <a:close/>
              </a:path>
            </a:pathLst>
          </a:custGeom>
          <a:blipFill>
            <a:blip r:embed="rId3"/>
            <a:stretch>
              <a:fillRect l="0" t="0" r="0" b="-82163"/>
            </a:stretch>
          </a:blipFill>
        </p:spPr>
      </p:sp>
      <p:sp>
        <p:nvSpPr>
          <p:cNvPr name="Freeform 4" id="4"/>
          <p:cNvSpPr/>
          <p:nvPr/>
        </p:nvSpPr>
        <p:spPr>
          <a:xfrm flipH="false" flipV="false" rot="0">
            <a:off x="13747608" y="3745315"/>
            <a:ext cx="5966460" cy="8229600"/>
          </a:xfrm>
          <a:custGeom>
            <a:avLst/>
            <a:gdLst/>
            <a:ahLst/>
            <a:cxnLst/>
            <a:rect r="r" b="b" t="t" l="l"/>
            <a:pathLst>
              <a:path h="8229600" w="5966460">
                <a:moveTo>
                  <a:pt x="0" y="0"/>
                </a:moveTo>
                <a:lnTo>
                  <a:pt x="5966460" y="0"/>
                </a:lnTo>
                <a:lnTo>
                  <a:pt x="596646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18463" y="7220405"/>
            <a:ext cx="5294325" cy="4075790"/>
          </a:xfrm>
          <a:custGeom>
            <a:avLst/>
            <a:gdLst/>
            <a:ahLst/>
            <a:cxnLst/>
            <a:rect r="r" b="b" t="t" l="l"/>
            <a:pathLst>
              <a:path h="4075790" w="5294325">
                <a:moveTo>
                  <a:pt x="0" y="0"/>
                </a:moveTo>
                <a:lnTo>
                  <a:pt x="5294326" y="0"/>
                </a:lnTo>
                <a:lnTo>
                  <a:pt x="5294326" y="4075790"/>
                </a:lnTo>
                <a:lnTo>
                  <a:pt x="0" y="4075790"/>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202976"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TextBox 8" id="8"/>
          <p:cNvSpPr txBox="true"/>
          <p:nvPr/>
        </p:nvSpPr>
        <p:spPr>
          <a:xfrm rot="0">
            <a:off x="5938122" y="1451506"/>
            <a:ext cx="6513101" cy="100012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KODE PROGRAM</a:t>
            </a:r>
          </a:p>
        </p:txBody>
      </p:sp>
      <p:sp>
        <p:nvSpPr>
          <p:cNvPr name="TextBox 9" id="9"/>
          <p:cNvSpPr txBox="true"/>
          <p:nvPr/>
        </p:nvSpPr>
        <p:spPr>
          <a:xfrm rot="0">
            <a:off x="7217592" y="4507068"/>
            <a:ext cx="7970768" cy="191551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https://github.com/Risfian111/Interkoneksi-Sistem-Instrumentasi.git</a:t>
            </a:r>
          </a:p>
          <a:p>
            <a:pPr algn="just">
              <a:lnSpc>
                <a:spcPts val="3792"/>
              </a:lnSpc>
            </a:pPr>
          </a:p>
          <a:p>
            <a:pPr algn="just">
              <a:lnSpc>
                <a:spcPts val="3792"/>
              </a:lnSpc>
            </a:pPr>
          </a:p>
        </p:txBody>
      </p:sp>
      <p:sp>
        <p:nvSpPr>
          <p:cNvPr name="TextBox 10" id="10"/>
          <p:cNvSpPr txBox="true"/>
          <p:nvPr/>
        </p:nvSpPr>
        <p:spPr>
          <a:xfrm rot="0">
            <a:off x="1691538" y="4526118"/>
            <a:ext cx="5318623" cy="100012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LINK GITHUB:</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271448" y="7860115"/>
            <a:ext cx="18932242" cy="3015057"/>
          </a:xfrm>
          <a:custGeom>
            <a:avLst/>
            <a:gdLst/>
            <a:ahLst/>
            <a:cxnLst/>
            <a:rect r="r" b="b" t="t" l="l"/>
            <a:pathLst>
              <a:path h="3015057" w="18932242">
                <a:moveTo>
                  <a:pt x="0" y="0"/>
                </a:moveTo>
                <a:lnTo>
                  <a:pt x="18932241" y="0"/>
                </a:lnTo>
                <a:lnTo>
                  <a:pt x="18932241" y="3015057"/>
                </a:lnTo>
                <a:lnTo>
                  <a:pt x="0" y="3015057"/>
                </a:lnTo>
                <a:lnTo>
                  <a:pt x="0" y="0"/>
                </a:lnTo>
                <a:close/>
              </a:path>
            </a:pathLst>
          </a:custGeom>
          <a:blipFill>
            <a:blip r:embed="rId3"/>
            <a:stretch>
              <a:fillRect l="0" t="0" r="0" b="-82163"/>
            </a:stretch>
          </a:blipFill>
        </p:spPr>
      </p:sp>
      <p:sp>
        <p:nvSpPr>
          <p:cNvPr name="Freeform 4" id="4"/>
          <p:cNvSpPr/>
          <p:nvPr/>
        </p:nvSpPr>
        <p:spPr>
          <a:xfrm flipH="false" flipV="false" rot="0">
            <a:off x="13747608" y="3745315"/>
            <a:ext cx="5966460" cy="8229600"/>
          </a:xfrm>
          <a:custGeom>
            <a:avLst/>
            <a:gdLst/>
            <a:ahLst/>
            <a:cxnLst/>
            <a:rect r="r" b="b" t="t" l="l"/>
            <a:pathLst>
              <a:path h="8229600" w="5966460">
                <a:moveTo>
                  <a:pt x="0" y="0"/>
                </a:moveTo>
                <a:lnTo>
                  <a:pt x="5966460" y="0"/>
                </a:lnTo>
                <a:lnTo>
                  <a:pt x="596646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18463" y="7220405"/>
            <a:ext cx="5294325" cy="4075790"/>
          </a:xfrm>
          <a:custGeom>
            <a:avLst/>
            <a:gdLst/>
            <a:ahLst/>
            <a:cxnLst/>
            <a:rect r="r" b="b" t="t" l="l"/>
            <a:pathLst>
              <a:path h="4075790" w="5294325">
                <a:moveTo>
                  <a:pt x="0" y="0"/>
                </a:moveTo>
                <a:lnTo>
                  <a:pt x="5294326" y="0"/>
                </a:lnTo>
                <a:lnTo>
                  <a:pt x="5294326" y="4075790"/>
                </a:lnTo>
                <a:lnTo>
                  <a:pt x="0" y="4075790"/>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202976"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TextBox 8" id="8"/>
          <p:cNvSpPr txBox="true"/>
          <p:nvPr/>
        </p:nvSpPr>
        <p:spPr>
          <a:xfrm rot="0">
            <a:off x="7566397" y="1402752"/>
            <a:ext cx="3256550" cy="100012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JURNAL</a:t>
            </a:r>
          </a:p>
        </p:txBody>
      </p:sp>
      <p:sp>
        <p:nvSpPr>
          <p:cNvPr name="TextBox 9" id="9"/>
          <p:cNvSpPr txBox="true"/>
          <p:nvPr/>
        </p:nvSpPr>
        <p:spPr>
          <a:xfrm rot="0">
            <a:off x="7217592" y="4507068"/>
            <a:ext cx="7970768" cy="239176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https://drive.google.com/drive/folders/1pwXtcW1UlV2u3NZdpa5U4zTzvQbe7q3q?usp=sharing</a:t>
            </a:r>
          </a:p>
          <a:p>
            <a:pPr algn="just">
              <a:lnSpc>
                <a:spcPts val="3792"/>
              </a:lnSpc>
            </a:pPr>
          </a:p>
          <a:p>
            <a:pPr algn="just">
              <a:lnSpc>
                <a:spcPts val="3792"/>
              </a:lnSpc>
            </a:pPr>
          </a:p>
        </p:txBody>
      </p:sp>
      <p:sp>
        <p:nvSpPr>
          <p:cNvPr name="TextBox 10" id="10"/>
          <p:cNvSpPr txBox="true"/>
          <p:nvPr/>
        </p:nvSpPr>
        <p:spPr>
          <a:xfrm rot="0">
            <a:off x="1691538" y="4526118"/>
            <a:ext cx="5318623" cy="100012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LINK GDRIVE: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140906" y="3678972"/>
            <a:ext cx="4851297" cy="6796913"/>
          </a:xfrm>
          <a:custGeom>
            <a:avLst/>
            <a:gdLst/>
            <a:ahLst/>
            <a:cxnLst/>
            <a:rect r="r" b="b" t="t" l="l"/>
            <a:pathLst>
              <a:path h="6796913" w="4851297">
                <a:moveTo>
                  <a:pt x="0" y="0"/>
                </a:moveTo>
                <a:lnTo>
                  <a:pt x="4851296" y="0"/>
                </a:lnTo>
                <a:lnTo>
                  <a:pt x="4851296" y="6796913"/>
                </a:lnTo>
                <a:lnTo>
                  <a:pt x="0" y="6796913"/>
                </a:lnTo>
                <a:lnTo>
                  <a:pt x="0" y="0"/>
                </a:lnTo>
                <a:close/>
              </a:path>
            </a:pathLst>
          </a:custGeom>
          <a:blipFill>
            <a:blip r:embed="rId4"/>
            <a:stretch>
              <a:fillRect l="0" t="0" r="0" b="0"/>
            </a:stretch>
          </a:blipFill>
        </p:spPr>
      </p:sp>
      <p:sp>
        <p:nvSpPr>
          <p:cNvPr name="Freeform 5" id="5"/>
          <p:cNvSpPr/>
          <p:nvPr/>
        </p:nvSpPr>
        <p:spPr>
          <a:xfrm flipH="false" flipV="false" rot="0">
            <a:off x="14685094" y="3406733"/>
            <a:ext cx="4640759" cy="7470035"/>
          </a:xfrm>
          <a:custGeom>
            <a:avLst/>
            <a:gdLst/>
            <a:ahLst/>
            <a:cxnLst/>
            <a:rect r="r" b="b" t="t" l="l"/>
            <a:pathLst>
              <a:path h="7470035" w="4640759">
                <a:moveTo>
                  <a:pt x="0" y="0"/>
                </a:moveTo>
                <a:lnTo>
                  <a:pt x="4640759" y="0"/>
                </a:lnTo>
                <a:lnTo>
                  <a:pt x="4640759" y="7470034"/>
                </a:lnTo>
                <a:lnTo>
                  <a:pt x="0" y="7470034"/>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320442" y="7518438"/>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Freeform 8" id="8"/>
          <p:cNvSpPr/>
          <p:nvPr/>
        </p:nvSpPr>
        <p:spPr>
          <a:xfrm flipH="false" flipV="false" rot="0">
            <a:off x="12267406" y="7422896"/>
            <a:ext cx="2030069" cy="3670809"/>
          </a:xfrm>
          <a:custGeom>
            <a:avLst/>
            <a:gdLst/>
            <a:ahLst/>
            <a:cxnLst/>
            <a:rect r="r" b="b" t="t" l="l"/>
            <a:pathLst>
              <a:path h="3670809" w="2030069">
                <a:moveTo>
                  <a:pt x="0" y="0"/>
                </a:moveTo>
                <a:lnTo>
                  <a:pt x="2030068" y="0"/>
                </a:lnTo>
                <a:lnTo>
                  <a:pt x="2030068" y="3670808"/>
                </a:lnTo>
                <a:lnTo>
                  <a:pt x="0" y="3670808"/>
                </a:lnTo>
                <a:lnTo>
                  <a:pt x="0" y="0"/>
                </a:lnTo>
                <a:close/>
              </a:path>
            </a:pathLst>
          </a:custGeom>
          <a:blipFill>
            <a:blip r:embed="rId7"/>
            <a:stretch>
              <a:fillRect l="0" t="0" r="0" b="0"/>
            </a:stretch>
          </a:blipFill>
        </p:spPr>
      </p:sp>
      <p:sp>
        <p:nvSpPr>
          <p:cNvPr name="Freeform 9" id="9"/>
          <p:cNvSpPr/>
          <p:nvPr/>
        </p:nvSpPr>
        <p:spPr>
          <a:xfrm flipH="false" flipV="false" rot="0">
            <a:off x="2987774" y="2668052"/>
            <a:ext cx="12312453" cy="6542950"/>
          </a:xfrm>
          <a:custGeom>
            <a:avLst/>
            <a:gdLst/>
            <a:ahLst/>
            <a:cxnLst/>
            <a:rect r="r" b="b" t="t" l="l"/>
            <a:pathLst>
              <a:path h="6542950" w="12312453">
                <a:moveTo>
                  <a:pt x="0" y="0"/>
                </a:moveTo>
                <a:lnTo>
                  <a:pt x="12312452" y="0"/>
                </a:lnTo>
                <a:lnTo>
                  <a:pt x="12312452" y="6542950"/>
                </a:lnTo>
                <a:lnTo>
                  <a:pt x="0" y="6542950"/>
                </a:lnTo>
                <a:lnTo>
                  <a:pt x="0" y="0"/>
                </a:lnTo>
                <a:close/>
              </a:path>
            </a:pathLst>
          </a:custGeom>
          <a:blipFill>
            <a:blip r:embed="rId8"/>
            <a:stretch>
              <a:fillRect l="0" t="0" r="0" b="0"/>
            </a:stretch>
          </a:blipFill>
        </p:spPr>
      </p:sp>
      <p:sp>
        <p:nvSpPr>
          <p:cNvPr name="TextBox 10" id="10"/>
          <p:cNvSpPr txBox="true"/>
          <p:nvPr/>
        </p:nvSpPr>
        <p:spPr>
          <a:xfrm rot="0">
            <a:off x="4993475" y="872387"/>
            <a:ext cx="8301050" cy="1142995"/>
          </a:xfrm>
          <a:prstGeom prst="rect">
            <a:avLst/>
          </a:prstGeom>
        </p:spPr>
        <p:txBody>
          <a:bodyPr anchor="t" rtlCol="false" tIns="0" lIns="0" bIns="0" rIns="0">
            <a:spAutoFit/>
          </a:bodyPr>
          <a:lstStyle/>
          <a:p>
            <a:pPr algn="ctr">
              <a:lnSpc>
                <a:spcPts val="7199"/>
              </a:lnSpc>
            </a:pPr>
            <a:r>
              <a:rPr lang="en-US" sz="7999">
                <a:solidFill>
                  <a:srgbClr val="FFFFFF"/>
                </a:solidFill>
                <a:latin typeface="Funtastic"/>
                <a:ea typeface="Funtastic"/>
                <a:cs typeface="Funtastic"/>
                <a:sym typeface="Funtastic"/>
              </a:rPr>
              <a:t>HASIL PENELITIAN</a:t>
            </a:r>
          </a:p>
        </p:txBody>
      </p:sp>
      <p:sp>
        <p:nvSpPr>
          <p:cNvPr name="TextBox 11" id="11"/>
          <p:cNvSpPr txBox="true"/>
          <p:nvPr/>
        </p:nvSpPr>
        <p:spPr>
          <a:xfrm rot="0">
            <a:off x="5786680" y="1967471"/>
            <a:ext cx="6714639" cy="143926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TAMPILAN PADA INFLUXDB</a:t>
            </a:r>
          </a:p>
          <a:p>
            <a:pPr algn="just">
              <a:lnSpc>
                <a:spcPts val="3792"/>
              </a:lnSpc>
            </a:pPr>
          </a:p>
          <a:p>
            <a:pPr algn="just">
              <a:lnSpc>
                <a:spcPts val="3792"/>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140906" y="3678972"/>
            <a:ext cx="4851297" cy="6796913"/>
          </a:xfrm>
          <a:custGeom>
            <a:avLst/>
            <a:gdLst/>
            <a:ahLst/>
            <a:cxnLst/>
            <a:rect r="r" b="b" t="t" l="l"/>
            <a:pathLst>
              <a:path h="6796913" w="4851297">
                <a:moveTo>
                  <a:pt x="0" y="0"/>
                </a:moveTo>
                <a:lnTo>
                  <a:pt x="4851296" y="0"/>
                </a:lnTo>
                <a:lnTo>
                  <a:pt x="4851296" y="6796913"/>
                </a:lnTo>
                <a:lnTo>
                  <a:pt x="0" y="6796913"/>
                </a:lnTo>
                <a:lnTo>
                  <a:pt x="0" y="0"/>
                </a:lnTo>
                <a:close/>
              </a:path>
            </a:pathLst>
          </a:custGeom>
          <a:blipFill>
            <a:blip r:embed="rId4"/>
            <a:stretch>
              <a:fillRect l="0" t="0" r="0" b="0"/>
            </a:stretch>
          </a:blipFill>
        </p:spPr>
      </p:sp>
      <p:sp>
        <p:nvSpPr>
          <p:cNvPr name="Freeform 5" id="5"/>
          <p:cNvSpPr/>
          <p:nvPr/>
        </p:nvSpPr>
        <p:spPr>
          <a:xfrm flipH="false" flipV="false" rot="0">
            <a:off x="14685094" y="3406733"/>
            <a:ext cx="4640759" cy="7470035"/>
          </a:xfrm>
          <a:custGeom>
            <a:avLst/>
            <a:gdLst/>
            <a:ahLst/>
            <a:cxnLst/>
            <a:rect r="r" b="b" t="t" l="l"/>
            <a:pathLst>
              <a:path h="7470035" w="4640759">
                <a:moveTo>
                  <a:pt x="0" y="0"/>
                </a:moveTo>
                <a:lnTo>
                  <a:pt x="4640759" y="0"/>
                </a:lnTo>
                <a:lnTo>
                  <a:pt x="4640759" y="7470034"/>
                </a:lnTo>
                <a:lnTo>
                  <a:pt x="0" y="7470034"/>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320442" y="7518438"/>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Freeform 8" id="8"/>
          <p:cNvSpPr/>
          <p:nvPr/>
        </p:nvSpPr>
        <p:spPr>
          <a:xfrm flipH="false" flipV="false" rot="0">
            <a:off x="12267406" y="7422896"/>
            <a:ext cx="2030069" cy="3670809"/>
          </a:xfrm>
          <a:custGeom>
            <a:avLst/>
            <a:gdLst/>
            <a:ahLst/>
            <a:cxnLst/>
            <a:rect r="r" b="b" t="t" l="l"/>
            <a:pathLst>
              <a:path h="3670809" w="2030069">
                <a:moveTo>
                  <a:pt x="0" y="0"/>
                </a:moveTo>
                <a:lnTo>
                  <a:pt x="2030068" y="0"/>
                </a:lnTo>
                <a:lnTo>
                  <a:pt x="2030068" y="3670808"/>
                </a:lnTo>
                <a:lnTo>
                  <a:pt x="0" y="3670808"/>
                </a:lnTo>
                <a:lnTo>
                  <a:pt x="0" y="0"/>
                </a:lnTo>
                <a:close/>
              </a:path>
            </a:pathLst>
          </a:custGeom>
          <a:blipFill>
            <a:blip r:embed="rId7"/>
            <a:stretch>
              <a:fillRect l="0" t="0" r="0" b="0"/>
            </a:stretch>
          </a:blipFill>
        </p:spPr>
      </p:sp>
      <p:sp>
        <p:nvSpPr>
          <p:cNvPr name="Freeform 9" id="9"/>
          <p:cNvSpPr/>
          <p:nvPr/>
        </p:nvSpPr>
        <p:spPr>
          <a:xfrm flipH="false" flipV="false" rot="0">
            <a:off x="2871593" y="2639863"/>
            <a:ext cx="12544814" cy="6618437"/>
          </a:xfrm>
          <a:custGeom>
            <a:avLst/>
            <a:gdLst/>
            <a:ahLst/>
            <a:cxnLst/>
            <a:rect r="r" b="b" t="t" l="l"/>
            <a:pathLst>
              <a:path h="6618437" w="12544814">
                <a:moveTo>
                  <a:pt x="0" y="0"/>
                </a:moveTo>
                <a:lnTo>
                  <a:pt x="12544814" y="0"/>
                </a:lnTo>
                <a:lnTo>
                  <a:pt x="12544814" y="6618437"/>
                </a:lnTo>
                <a:lnTo>
                  <a:pt x="0" y="6618437"/>
                </a:lnTo>
                <a:lnTo>
                  <a:pt x="0" y="0"/>
                </a:lnTo>
                <a:close/>
              </a:path>
            </a:pathLst>
          </a:custGeom>
          <a:blipFill>
            <a:blip r:embed="rId8"/>
            <a:stretch>
              <a:fillRect l="0" t="0" r="0" b="0"/>
            </a:stretch>
          </a:blipFill>
        </p:spPr>
      </p:sp>
      <p:sp>
        <p:nvSpPr>
          <p:cNvPr name="TextBox 10" id="10"/>
          <p:cNvSpPr txBox="true"/>
          <p:nvPr/>
        </p:nvSpPr>
        <p:spPr>
          <a:xfrm rot="0">
            <a:off x="4993475" y="872387"/>
            <a:ext cx="8301050" cy="1142995"/>
          </a:xfrm>
          <a:prstGeom prst="rect">
            <a:avLst/>
          </a:prstGeom>
        </p:spPr>
        <p:txBody>
          <a:bodyPr anchor="t" rtlCol="false" tIns="0" lIns="0" bIns="0" rIns="0">
            <a:spAutoFit/>
          </a:bodyPr>
          <a:lstStyle/>
          <a:p>
            <a:pPr algn="ctr">
              <a:lnSpc>
                <a:spcPts val="7199"/>
              </a:lnSpc>
            </a:pPr>
            <a:r>
              <a:rPr lang="en-US" sz="7999">
                <a:solidFill>
                  <a:srgbClr val="FFFFFF"/>
                </a:solidFill>
                <a:latin typeface="Funtastic"/>
                <a:ea typeface="Funtastic"/>
                <a:cs typeface="Funtastic"/>
                <a:sym typeface="Funtastic"/>
              </a:rPr>
              <a:t>HASIL PENELITIAN</a:t>
            </a:r>
          </a:p>
        </p:txBody>
      </p:sp>
      <p:sp>
        <p:nvSpPr>
          <p:cNvPr name="TextBox 11" id="11"/>
          <p:cNvSpPr txBox="true"/>
          <p:nvPr/>
        </p:nvSpPr>
        <p:spPr>
          <a:xfrm rot="0">
            <a:off x="5786680" y="1967471"/>
            <a:ext cx="6714639" cy="48676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TAMPILAN PADA GRAFANA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140906" y="3678972"/>
            <a:ext cx="4851297" cy="6796913"/>
          </a:xfrm>
          <a:custGeom>
            <a:avLst/>
            <a:gdLst/>
            <a:ahLst/>
            <a:cxnLst/>
            <a:rect r="r" b="b" t="t" l="l"/>
            <a:pathLst>
              <a:path h="6796913" w="4851297">
                <a:moveTo>
                  <a:pt x="0" y="0"/>
                </a:moveTo>
                <a:lnTo>
                  <a:pt x="4851296" y="0"/>
                </a:lnTo>
                <a:lnTo>
                  <a:pt x="4851296" y="6796913"/>
                </a:lnTo>
                <a:lnTo>
                  <a:pt x="0" y="6796913"/>
                </a:lnTo>
                <a:lnTo>
                  <a:pt x="0" y="0"/>
                </a:lnTo>
                <a:close/>
              </a:path>
            </a:pathLst>
          </a:custGeom>
          <a:blipFill>
            <a:blip r:embed="rId4"/>
            <a:stretch>
              <a:fillRect l="0" t="0" r="0" b="0"/>
            </a:stretch>
          </a:blipFill>
        </p:spPr>
      </p:sp>
      <p:sp>
        <p:nvSpPr>
          <p:cNvPr name="Freeform 5" id="5"/>
          <p:cNvSpPr/>
          <p:nvPr/>
        </p:nvSpPr>
        <p:spPr>
          <a:xfrm flipH="false" flipV="false" rot="0">
            <a:off x="14685094" y="3406733"/>
            <a:ext cx="4640759" cy="7470035"/>
          </a:xfrm>
          <a:custGeom>
            <a:avLst/>
            <a:gdLst/>
            <a:ahLst/>
            <a:cxnLst/>
            <a:rect r="r" b="b" t="t" l="l"/>
            <a:pathLst>
              <a:path h="7470035" w="4640759">
                <a:moveTo>
                  <a:pt x="0" y="0"/>
                </a:moveTo>
                <a:lnTo>
                  <a:pt x="4640759" y="0"/>
                </a:lnTo>
                <a:lnTo>
                  <a:pt x="4640759" y="7470034"/>
                </a:lnTo>
                <a:lnTo>
                  <a:pt x="0" y="7470034"/>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320442" y="7518438"/>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Freeform 8" id="8"/>
          <p:cNvSpPr/>
          <p:nvPr/>
        </p:nvSpPr>
        <p:spPr>
          <a:xfrm flipH="false" flipV="false" rot="0">
            <a:off x="12267406" y="7422896"/>
            <a:ext cx="2030069" cy="3670809"/>
          </a:xfrm>
          <a:custGeom>
            <a:avLst/>
            <a:gdLst/>
            <a:ahLst/>
            <a:cxnLst/>
            <a:rect r="r" b="b" t="t" l="l"/>
            <a:pathLst>
              <a:path h="3670809" w="2030069">
                <a:moveTo>
                  <a:pt x="0" y="0"/>
                </a:moveTo>
                <a:lnTo>
                  <a:pt x="2030068" y="0"/>
                </a:lnTo>
                <a:lnTo>
                  <a:pt x="2030068" y="3670808"/>
                </a:lnTo>
                <a:lnTo>
                  <a:pt x="0" y="3670808"/>
                </a:lnTo>
                <a:lnTo>
                  <a:pt x="0" y="0"/>
                </a:lnTo>
                <a:close/>
              </a:path>
            </a:pathLst>
          </a:custGeom>
          <a:blipFill>
            <a:blip r:embed="rId7"/>
            <a:stretch>
              <a:fillRect l="0" t="0" r="0" b="0"/>
            </a:stretch>
          </a:blipFill>
        </p:spPr>
      </p:sp>
      <p:sp>
        <p:nvSpPr>
          <p:cNvPr name="Freeform 9" id="9"/>
          <p:cNvSpPr/>
          <p:nvPr/>
        </p:nvSpPr>
        <p:spPr>
          <a:xfrm flipH="false" flipV="false" rot="0">
            <a:off x="2987774" y="2668052"/>
            <a:ext cx="12312453" cy="6542950"/>
          </a:xfrm>
          <a:custGeom>
            <a:avLst/>
            <a:gdLst/>
            <a:ahLst/>
            <a:cxnLst/>
            <a:rect r="r" b="b" t="t" l="l"/>
            <a:pathLst>
              <a:path h="6542950" w="12312453">
                <a:moveTo>
                  <a:pt x="0" y="0"/>
                </a:moveTo>
                <a:lnTo>
                  <a:pt x="12312452" y="0"/>
                </a:lnTo>
                <a:lnTo>
                  <a:pt x="12312452" y="6542950"/>
                </a:lnTo>
                <a:lnTo>
                  <a:pt x="0" y="6542950"/>
                </a:lnTo>
                <a:lnTo>
                  <a:pt x="0" y="0"/>
                </a:lnTo>
                <a:close/>
              </a:path>
            </a:pathLst>
          </a:custGeom>
          <a:blipFill>
            <a:blip r:embed="rId8"/>
            <a:stretch>
              <a:fillRect l="0" t="0" r="0" b="0"/>
            </a:stretch>
          </a:blipFill>
        </p:spPr>
      </p:sp>
      <p:sp>
        <p:nvSpPr>
          <p:cNvPr name="TextBox 10" id="10"/>
          <p:cNvSpPr txBox="true"/>
          <p:nvPr/>
        </p:nvSpPr>
        <p:spPr>
          <a:xfrm rot="0">
            <a:off x="4993475" y="872387"/>
            <a:ext cx="8301050" cy="1142995"/>
          </a:xfrm>
          <a:prstGeom prst="rect">
            <a:avLst/>
          </a:prstGeom>
        </p:spPr>
        <p:txBody>
          <a:bodyPr anchor="t" rtlCol="false" tIns="0" lIns="0" bIns="0" rIns="0">
            <a:spAutoFit/>
          </a:bodyPr>
          <a:lstStyle/>
          <a:p>
            <a:pPr algn="ctr">
              <a:lnSpc>
                <a:spcPts val="7199"/>
              </a:lnSpc>
            </a:pPr>
            <a:r>
              <a:rPr lang="en-US" sz="7999">
                <a:solidFill>
                  <a:srgbClr val="FFFFFF"/>
                </a:solidFill>
                <a:latin typeface="Funtastic"/>
                <a:ea typeface="Funtastic"/>
                <a:cs typeface="Funtastic"/>
                <a:sym typeface="Funtastic"/>
              </a:rPr>
              <a:t>HASIL PENELITIAN</a:t>
            </a:r>
          </a:p>
        </p:txBody>
      </p:sp>
      <p:sp>
        <p:nvSpPr>
          <p:cNvPr name="TextBox 11" id="11"/>
          <p:cNvSpPr txBox="true"/>
          <p:nvPr/>
        </p:nvSpPr>
        <p:spPr>
          <a:xfrm rot="0">
            <a:off x="5552766" y="2053482"/>
            <a:ext cx="6714639" cy="48676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TAMPILAN PADA QT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140906" y="3678972"/>
            <a:ext cx="4851297" cy="6796913"/>
          </a:xfrm>
          <a:custGeom>
            <a:avLst/>
            <a:gdLst/>
            <a:ahLst/>
            <a:cxnLst/>
            <a:rect r="r" b="b" t="t" l="l"/>
            <a:pathLst>
              <a:path h="6796913" w="4851297">
                <a:moveTo>
                  <a:pt x="0" y="0"/>
                </a:moveTo>
                <a:lnTo>
                  <a:pt x="4851296" y="0"/>
                </a:lnTo>
                <a:lnTo>
                  <a:pt x="4851296" y="6796913"/>
                </a:lnTo>
                <a:lnTo>
                  <a:pt x="0" y="6796913"/>
                </a:lnTo>
                <a:lnTo>
                  <a:pt x="0" y="0"/>
                </a:lnTo>
                <a:close/>
              </a:path>
            </a:pathLst>
          </a:custGeom>
          <a:blipFill>
            <a:blip r:embed="rId4"/>
            <a:stretch>
              <a:fillRect l="0" t="0" r="0" b="0"/>
            </a:stretch>
          </a:blipFill>
        </p:spPr>
      </p:sp>
      <p:sp>
        <p:nvSpPr>
          <p:cNvPr name="Freeform 5" id="5"/>
          <p:cNvSpPr/>
          <p:nvPr/>
        </p:nvSpPr>
        <p:spPr>
          <a:xfrm flipH="false" flipV="false" rot="0">
            <a:off x="14685094" y="3406733"/>
            <a:ext cx="4640759" cy="7470035"/>
          </a:xfrm>
          <a:custGeom>
            <a:avLst/>
            <a:gdLst/>
            <a:ahLst/>
            <a:cxnLst/>
            <a:rect r="r" b="b" t="t" l="l"/>
            <a:pathLst>
              <a:path h="7470035" w="4640759">
                <a:moveTo>
                  <a:pt x="0" y="0"/>
                </a:moveTo>
                <a:lnTo>
                  <a:pt x="4640759" y="0"/>
                </a:lnTo>
                <a:lnTo>
                  <a:pt x="4640759" y="7470034"/>
                </a:lnTo>
                <a:lnTo>
                  <a:pt x="0" y="7470034"/>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320442" y="7518438"/>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Freeform 8" id="8"/>
          <p:cNvSpPr/>
          <p:nvPr/>
        </p:nvSpPr>
        <p:spPr>
          <a:xfrm flipH="false" flipV="false" rot="0">
            <a:off x="12267406" y="7422896"/>
            <a:ext cx="2030069" cy="3670809"/>
          </a:xfrm>
          <a:custGeom>
            <a:avLst/>
            <a:gdLst/>
            <a:ahLst/>
            <a:cxnLst/>
            <a:rect r="r" b="b" t="t" l="l"/>
            <a:pathLst>
              <a:path h="3670809" w="2030069">
                <a:moveTo>
                  <a:pt x="0" y="0"/>
                </a:moveTo>
                <a:lnTo>
                  <a:pt x="2030068" y="0"/>
                </a:lnTo>
                <a:lnTo>
                  <a:pt x="2030068" y="3670808"/>
                </a:lnTo>
                <a:lnTo>
                  <a:pt x="0" y="3670808"/>
                </a:lnTo>
                <a:lnTo>
                  <a:pt x="0" y="0"/>
                </a:lnTo>
                <a:close/>
              </a:path>
            </a:pathLst>
          </a:custGeom>
          <a:blipFill>
            <a:blip r:embed="rId7"/>
            <a:stretch>
              <a:fillRect l="0" t="0" r="0" b="0"/>
            </a:stretch>
          </a:blipFill>
        </p:spPr>
      </p:sp>
      <p:sp>
        <p:nvSpPr>
          <p:cNvPr name="Freeform 9" id="9"/>
          <p:cNvSpPr/>
          <p:nvPr/>
        </p:nvSpPr>
        <p:spPr>
          <a:xfrm flipH="false" flipV="false" rot="0">
            <a:off x="6671031" y="3048543"/>
            <a:ext cx="4478111" cy="6796913"/>
          </a:xfrm>
          <a:custGeom>
            <a:avLst/>
            <a:gdLst/>
            <a:ahLst/>
            <a:cxnLst/>
            <a:rect r="r" b="b" t="t" l="l"/>
            <a:pathLst>
              <a:path h="6796913" w="4478111">
                <a:moveTo>
                  <a:pt x="0" y="0"/>
                </a:moveTo>
                <a:lnTo>
                  <a:pt x="4478110" y="0"/>
                </a:lnTo>
                <a:lnTo>
                  <a:pt x="4478110" y="6796914"/>
                </a:lnTo>
                <a:lnTo>
                  <a:pt x="0" y="6796914"/>
                </a:lnTo>
                <a:lnTo>
                  <a:pt x="0" y="0"/>
                </a:lnTo>
                <a:close/>
              </a:path>
            </a:pathLst>
          </a:custGeom>
          <a:blipFill>
            <a:blip r:embed="rId8"/>
            <a:stretch>
              <a:fillRect l="0" t="0" r="0" b="0"/>
            </a:stretch>
          </a:blipFill>
        </p:spPr>
      </p:sp>
      <p:sp>
        <p:nvSpPr>
          <p:cNvPr name="TextBox 10" id="10"/>
          <p:cNvSpPr txBox="true"/>
          <p:nvPr/>
        </p:nvSpPr>
        <p:spPr>
          <a:xfrm rot="0">
            <a:off x="4993475" y="872387"/>
            <a:ext cx="8301050" cy="1142995"/>
          </a:xfrm>
          <a:prstGeom prst="rect">
            <a:avLst/>
          </a:prstGeom>
        </p:spPr>
        <p:txBody>
          <a:bodyPr anchor="t" rtlCol="false" tIns="0" lIns="0" bIns="0" rIns="0">
            <a:spAutoFit/>
          </a:bodyPr>
          <a:lstStyle/>
          <a:p>
            <a:pPr algn="ctr">
              <a:lnSpc>
                <a:spcPts val="7199"/>
              </a:lnSpc>
            </a:pPr>
            <a:r>
              <a:rPr lang="en-US" sz="7999">
                <a:solidFill>
                  <a:srgbClr val="FFFFFF"/>
                </a:solidFill>
                <a:latin typeface="Funtastic"/>
                <a:ea typeface="Funtastic"/>
                <a:cs typeface="Funtastic"/>
                <a:sym typeface="Funtastic"/>
              </a:rPr>
              <a:t>HASIL PENELITIAN</a:t>
            </a:r>
          </a:p>
        </p:txBody>
      </p:sp>
      <p:sp>
        <p:nvSpPr>
          <p:cNvPr name="TextBox 11" id="11"/>
          <p:cNvSpPr txBox="true"/>
          <p:nvPr/>
        </p:nvSpPr>
        <p:spPr>
          <a:xfrm rot="0">
            <a:off x="5552766" y="2053482"/>
            <a:ext cx="6832845" cy="48676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TAMPILAN PADA METAMASK</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140906" y="3678972"/>
            <a:ext cx="4851297" cy="6796913"/>
          </a:xfrm>
          <a:custGeom>
            <a:avLst/>
            <a:gdLst/>
            <a:ahLst/>
            <a:cxnLst/>
            <a:rect r="r" b="b" t="t" l="l"/>
            <a:pathLst>
              <a:path h="6796913" w="4851297">
                <a:moveTo>
                  <a:pt x="0" y="0"/>
                </a:moveTo>
                <a:lnTo>
                  <a:pt x="4851296" y="0"/>
                </a:lnTo>
                <a:lnTo>
                  <a:pt x="4851296" y="6796913"/>
                </a:lnTo>
                <a:lnTo>
                  <a:pt x="0" y="6796913"/>
                </a:lnTo>
                <a:lnTo>
                  <a:pt x="0" y="0"/>
                </a:lnTo>
                <a:close/>
              </a:path>
            </a:pathLst>
          </a:custGeom>
          <a:blipFill>
            <a:blip r:embed="rId4"/>
            <a:stretch>
              <a:fillRect l="0" t="0" r="0" b="0"/>
            </a:stretch>
          </a:blipFill>
        </p:spPr>
      </p:sp>
      <p:sp>
        <p:nvSpPr>
          <p:cNvPr name="Freeform 5" id="5"/>
          <p:cNvSpPr/>
          <p:nvPr/>
        </p:nvSpPr>
        <p:spPr>
          <a:xfrm flipH="false" flipV="false" rot="0">
            <a:off x="14685094" y="3406733"/>
            <a:ext cx="4640759" cy="7470035"/>
          </a:xfrm>
          <a:custGeom>
            <a:avLst/>
            <a:gdLst/>
            <a:ahLst/>
            <a:cxnLst/>
            <a:rect r="r" b="b" t="t" l="l"/>
            <a:pathLst>
              <a:path h="7470035" w="4640759">
                <a:moveTo>
                  <a:pt x="0" y="0"/>
                </a:moveTo>
                <a:lnTo>
                  <a:pt x="4640759" y="0"/>
                </a:lnTo>
                <a:lnTo>
                  <a:pt x="4640759" y="7470034"/>
                </a:lnTo>
                <a:lnTo>
                  <a:pt x="0" y="7470034"/>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320442" y="7518438"/>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Freeform 8" id="8"/>
          <p:cNvSpPr/>
          <p:nvPr/>
        </p:nvSpPr>
        <p:spPr>
          <a:xfrm flipH="false" flipV="false" rot="0">
            <a:off x="12267406" y="7422896"/>
            <a:ext cx="2030069" cy="3670809"/>
          </a:xfrm>
          <a:custGeom>
            <a:avLst/>
            <a:gdLst/>
            <a:ahLst/>
            <a:cxnLst/>
            <a:rect r="r" b="b" t="t" l="l"/>
            <a:pathLst>
              <a:path h="3670809" w="2030069">
                <a:moveTo>
                  <a:pt x="0" y="0"/>
                </a:moveTo>
                <a:lnTo>
                  <a:pt x="2030068" y="0"/>
                </a:lnTo>
                <a:lnTo>
                  <a:pt x="2030068" y="3670808"/>
                </a:lnTo>
                <a:lnTo>
                  <a:pt x="0" y="3670808"/>
                </a:lnTo>
                <a:lnTo>
                  <a:pt x="0" y="0"/>
                </a:lnTo>
                <a:close/>
              </a:path>
            </a:pathLst>
          </a:custGeom>
          <a:blipFill>
            <a:blip r:embed="rId7"/>
            <a:stretch>
              <a:fillRect l="0" t="0" r="0" b="0"/>
            </a:stretch>
          </a:blipFill>
        </p:spPr>
      </p:sp>
      <p:sp>
        <p:nvSpPr>
          <p:cNvPr name="Freeform 9" id="9"/>
          <p:cNvSpPr/>
          <p:nvPr/>
        </p:nvSpPr>
        <p:spPr>
          <a:xfrm flipH="false" flipV="false" rot="0">
            <a:off x="4678806" y="3406733"/>
            <a:ext cx="9037874" cy="5734455"/>
          </a:xfrm>
          <a:custGeom>
            <a:avLst/>
            <a:gdLst/>
            <a:ahLst/>
            <a:cxnLst/>
            <a:rect r="r" b="b" t="t" l="l"/>
            <a:pathLst>
              <a:path h="5734455" w="9037874">
                <a:moveTo>
                  <a:pt x="0" y="0"/>
                </a:moveTo>
                <a:lnTo>
                  <a:pt x="9037873" y="0"/>
                </a:lnTo>
                <a:lnTo>
                  <a:pt x="9037873" y="5734455"/>
                </a:lnTo>
                <a:lnTo>
                  <a:pt x="0" y="5734455"/>
                </a:lnTo>
                <a:lnTo>
                  <a:pt x="0" y="0"/>
                </a:lnTo>
                <a:close/>
              </a:path>
            </a:pathLst>
          </a:custGeom>
          <a:blipFill>
            <a:blip r:embed="rId8"/>
            <a:stretch>
              <a:fillRect l="0" t="0" r="0" b="0"/>
            </a:stretch>
          </a:blipFill>
        </p:spPr>
      </p:sp>
      <p:sp>
        <p:nvSpPr>
          <p:cNvPr name="TextBox 10" id="10"/>
          <p:cNvSpPr txBox="true"/>
          <p:nvPr/>
        </p:nvSpPr>
        <p:spPr>
          <a:xfrm rot="0">
            <a:off x="4993475" y="872387"/>
            <a:ext cx="8301050" cy="1142995"/>
          </a:xfrm>
          <a:prstGeom prst="rect">
            <a:avLst/>
          </a:prstGeom>
        </p:spPr>
        <p:txBody>
          <a:bodyPr anchor="t" rtlCol="false" tIns="0" lIns="0" bIns="0" rIns="0">
            <a:spAutoFit/>
          </a:bodyPr>
          <a:lstStyle/>
          <a:p>
            <a:pPr algn="ctr">
              <a:lnSpc>
                <a:spcPts val="7199"/>
              </a:lnSpc>
            </a:pPr>
            <a:r>
              <a:rPr lang="en-US" sz="7999">
                <a:solidFill>
                  <a:srgbClr val="FFFFFF"/>
                </a:solidFill>
                <a:latin typeface="Funtastic"/>
                <a:ea typeface="Funtastic"/>
                <a:cs typeface="Funtastic"/>
                <a:sym typeface="Funtastic"/>
              </a:rPr>
              <a:t>HASIL PENELITIAN</a:t>
            </a:r>
          </a:p>
        </p:txBody>
      </p:sp>
      <p:sp>
        <p:nvSpPr>
          <p:cNvPr name="TextBox 11" id="11"/>
          <p:cNvSpPr txBox="true"/>
          <p:nvPr/>
        </p:nvSpPr>
        <p:spPr>
          <a:xfrm rot="0">
            <a:off x="5552766" y="2053482"/>
            <a:ext cx="7285965" cy="48676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TAMPILAN PADA BLOCKCHAIN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15768115" y="4806563"/>
            <a:ext cx="2519885" cy="3716830"/>
          </a:xfrm>
          <a:custGeom>
            <a:avLst/>
            <a:gdLst/>
            <a:ahLst/>
            <a:cxnLst/>
            <a:rect r="r" b="b" t="t" l="l"/>
            <a:pathLst>
              <a:path h="3716830" w="2519885">
                <a:moveTo>
                  <a:pt x="0" y="0"/>
                </a:moveTo>
                <a:lnTo>
                  <a:pt x="2519885" y="0"/>
                </a:lnTo>
                <a:lnTo>
                  <a:pt x="2519885" y="3716830"/>
                </a:lnTo>
                <a:lnTo>
                  <a:pt x="0" y="3716830"/>
                </a:lnTo>
                <a:lnTo>
                  <a:pt x="0" y="0"/>
                </a:lnTo>
                <a:close/>
              </a:path>
            </a:pathLst>
          </a:custGeom>
          <a:blipFill>
            <a:blip r:embed="rId3"/>
            <a:stretch>
              <a:fillRect l="0" t="0" r="0" b="0"/>
            </a:stretch>
          </a:blipFill>
        </p:spPr>
      </p:sp>
      <p:sp>
        <p:nvSpPr>
          <p:cNvPr name="Freeform 4" id="4"/>
          <p:cNvSpPr/>
          <p:nvPr/>
        </p:nvSpPr>
        <p:spPr>
          <a:xfrm flipH="false" flipV="false" rot="0">
            <a:off x="-802369" y="7543580"/>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4"/>
            <a:stretch>
              <a:fillRect l="0" t="0" r="0" b="-134594"/>
            </a:stretch>
          </a:blipFill>
        </p:spPr>
      </p:sp>
      <p:sp>
        <p:nvSpPr>
          <p:cNvPr name="Freeform 5" id="5"/>
          <p:cNvSpPr/>
          <p:nvPr/>
        </p:nvSpPr>
        <p:spPr>
          <a:xfrm flipH="false" flipV="false" rot="0">
            <a:off x="-188534" y="6342902"/>
            <a:ext cx="1863481" cy="1868427"/>
          </a:xfrm>
          <a:custGeom>
            <a:avLst/>
            <a:gdLst/>
            <a:ahLst/>
            <a:cxnLst/>
            <a:rect r="r" b="b" t="t" l="l"/>
            <a:pathLst>
              <a:path h="1868427" w="1863481">
                <a:moveTo>
                  <a:pt x="0" y="0"/>
                </a:moveTo>
                <a:lnTo>
                  <a:pt x="1863482" y="0"/>
                </a:lnTo>
                <a:lnTo>
                  <a:pt x="1863482" y="1868427"/>
                </a:lnTo>
                <a:lnTo>
                  <a:pt x="0" y="1868427"/>
                </a:lnTo>
                <a:lnTo>
                  <a:pt x="0" y="0"/>
                </a:lnTo>
                <a:close/>
              </a:path>
            </a:pathLst>
          </a:custGeom>
          <a:blipFill>
            <a:blip r:embed="rId5"/>
            <a:stretch>
              <a:fillRect l="0" t="0" r="0" b="0"/>
            </a:stretch>
          </a:blipFill>
        </p:spPr>
      </p:sp>
      <p:sp>
        <p:nvSpPr>
          <p:cNvPr name="Freeform 6" id="6"/>
          <p:cNvSpPr/>
          <p:nvPr/>
        </p:nvSpPr>
        <p:spPr>
          <a:xfrm flipH="false" flipV="false" rot="0">
            <a:off x="743207" y="7277115"/>
            <a:ext cx="2417520" cy="2232199"/>
          </a:xfrm>
          <a:custGeom>
            <a:avLst/>
            <a:gdLst/>
            <a:ahLst/>
            <a:cxnLst/>
            <a:rect r="r" b="b" t="t" l="l"/>
            <a:pathLst>
              <a:path h="2232199" w="2417520">
                <a:moveTo>
                  <a:pt x="0" y="0"/>
                </a:moveTo>
                <a:lnTo>
                  <a:pt x="2417520" y="0"/>
                </a:lnTo>
                <a:lnTo>
                  <a:pt x="2417520" y="2232199"/>
                </a:lnTo>
                <a:lnTo>
                  <a:pt x="0" y="2232199"/>
                </a:lnTo>
                <a:lnTo>
                  <a:pt x="0" y="0"/>
                </a:lnTo>
                <a:close/>
              </a:path>
            </a:pathLst>
          </a:custGeom>
          <a:blipFill>
            <a:blip r:embed="rId6"/>
            <a:stretch>
              <a:fillRect l="0" t="0" r="0" b="0"/>
            </a:stretch>
          </a:blipFill>
        </p:spPr>
      </p:sp>
      <p:sp>
        <p:nvSpPr>
          <p:cNvPr name="TextBox 7" id="7"/>
          <p:cNvSpPr txBox="true"/>
          <p:nvPr/>
        </p:nvSpPr>
        <p:spPr>
          <a:xfrm rot="0">
            <a:off x="1839276" y="3466137"/>
            <a:ext cx="14609447" cy="4927078"/>
          </a:xfrm>
          <a:prstGeom prst="rect">
            <a:avLst/>
          </a:prstGeom>
        </p:spPr>
        <p:txBody>
          <a:bodyPr anchor="t" rtlCol="false" tIns="0" lIns="0" bIns="0" rIns="0">
            <a:spAutoFit/>
          </a:bodyPr>
          <a:lstStyle/>
          <a:p>
            <a:pPr algn="just">
              <a:lnSpc>
                <a:spcPts val="3529"/>
              </a:lnSpc>
            </a:pPr>
            <a:r>
              <a:rPr lang="en-US" sz="3208" b="true">
                <a:solidFill>
                  <a:srgbClr val="3F2A29"/>
                </a:solidFill>
                <a:latin typeface="Montserrat Bold"/>
                <a:ea typeface="Montserrat Bold"/>
                <a:cs typeface="Montserrat Bold"/>
                <a:sym typeface="Montserrat Bold"/>
              </a:rPr>
              <a:t>Sektor pertanian menghadapi tantangan kualitas penyimpanan akibat keterbatasan monitoring suhu dan kelembaban, yang menurunkan mutu produk dan kepercayaan konsumen (Kementerian Pertanian RI, 2022). IoT menawarkan pemantauan otomatis dan real-time, namun masih terkendala validitas dan keamanan data (Zhang et al., 2020). Integrasi IoT dengan blockchain menjadi solusi inovatif untuk memastikan pencatatan data yang transparan, aman, dan terpercaya di sepanjang rantai pasok (Tan &amp; Lim, 2021; Nakamoto, 2008).</a:t>
            </a:r>
          </a:p>
          <a:p>
            <a:pPr algn="just">
              <a:lnSpc>
                <a:spcPts val="3529"/>
              </a:lnSpc>
            </a:pPr>
          </a:p>
          <a:p>
            <a:pPr algn="just">
              <a:lnSpc>
                <a:spcPts val="3529"/>
              </a:lnSpc>
            </a:pPr>
          </a:p>
        </p:txBody>
      </p:sp>
      <p:sp>
        <p:nvSpPr>
          <p:cNvPr name="TextBox 8" id="8"/>
          <p:cNvSpPr txBox="true"/>
          <p:nvPr/>
        </p:nvSpPr>
        <p:spPr>
          <a:xfrm rot="0">
            <a:off x="4997802" y="1085850"/>
            <a:ext cx="8292396" cy="1162051"/>
          </a:xfrm>
          <a:prstGeom prst="rect">
            <a:avLst/>
          </a:prstGeom>
        </p:spPr>
        <p:txBody>
          <a:bodyPr anchor="t" rtlCol="false" tIns="0" lIns="0" bIns="0" rIns="0">
            <a:spAutoFit/>
          </a:bodyPr>
          <a:lstStyle/>
          <a:p>
            <a:pPr algn="ctr">
              <a:lnSpc>
                <a:spcPts val="7200"/>
              </a:lnSpc>
            </a:pPr>
            <a:r>
              <a:rPr lang="en-US" sz="8000">
                <a:solidFill>
                  <a:srgbClr val="FFFFFF"/>
                </a:solidFill>
                <a:latin typeface="Funtastic"/>
                <a:ea typeface="Funtastic"/>
                <a:cs typeface="Funtastic"/>
                <a:sym typeface="Funtastic"/>
              </a:rPr>
              <a:t>LATAR BELAKANG</a:t>
            </a:r>
          </a:p>
        </p:txBody>
      </p:sp>
      <p:sp>
        <p:nvSpPr>
          <p:cNvPr name="Freeform 9" id="9"/>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7"/>
            <a:stretch>
              <a:fillRect l="0" t="0" r="0" b="0"/>
            </a:stretch>
          </a:blipFill>
        </p:spPr>
      </p:sp>
      <p:sp>
        <p:nvSpPr>
          <p:cNvPr name="Freeform 10" id="10"/>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7"/>
            <a:stretch>
              <a:fillRect l="0" t="0" r="0" b="0"/>
            </a:stretch>
          </a:blipFill>
        </p:spPr>
      </p:sp>
      <p:sp>
        <p:nvSpPr>
          <p:cNvPr name="Freeform 11" id="11"/>
          <p:cNvSpPr/>
          <p:nvPr/>
        </p:nvSpPr>
        <p:spPr>
          <a:xfrm flipH="false" flipV="false" rot="0">
            <a:off x="1518610" y="-229502"/>
            <a:ext cx="1642116" cy="1662061"/>
          </a:xfrm>
          <a:custGeom>
            <a:avLst/>
            <a:gdLst/>
            <a:ahLst/>
            <a:cxnLst/>
            <a:rect r="r" b="b" t="t" l="l"/>
            <a:pathLst>
              <a:path h="1662061" w="1642116">
                <a:moveTo>
                  <a:pt x="0" y="0"/>
                </a:moveTo>
                <a:lnTo>
                  <a:pt x="1642117" y="0"/>
                </a:lnTo>
                <a:lnTo>
                  <a:pt x="1642117" y="1662061"/>
                </a:lnTo>
                <a:lnTo>
                  <a:pt x="0" y="1662061"/>
                </a:lnTo>
                <a:lnTo>
                  <a:pt x="0" y="0"/>
                </a:lnTo>
                <a:close/>
              </a:path>
            </a:pathLst>
          </a:custGeom>
          <a:blipFill>
            <a:blip r:embed="rId8"/>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140906" y="3678972"/>
            <a:ext cx="4851297" cy="6796913"/>
          </a:xfrm>
          <a:custGeom>
            <a:avLst/>
            <a:gdLst/>
            <a:ahLst/>
            <a:cxnLst/>
            <a:rect r="r" b="b" t="t" l="l"/>
            <a:pathLst>
              <a:path h="6796913" w="4851297">
                <a:moveTo>
                  <a:pt x="0" y="0"/>
                </a:moveTo>
                <a:lnTo>
                  <a:pt x="4851296" y="0"/>
                </a:lnTo>
                <a:lnTo>
                  <a:pt x="4851296" y="6796913"/>
                </a:lnTo>
                <a:lnTo>
                  <a:pt x="0" y="6796913"/>
                </a:lnTo>
                <a:lnTo>
                  <a:pt x="0" y="0"/>
                </a:lnTo>
                <a:close/>
              </a:path>
            </a:pathLst>
          </a:custGeom>
          <a:blipFill>
            <a:blip r:embed="rId4"/>
            <a:stretch>
              <a:fillRect l="0" t="0" r="0" b="0"/>
            </a:stretch>
          </a:blipFill>
        </p:spPr>
      </p:sp>
      <p:sp>
        <p:nvSpPr>
          <p:cNvPr name="Freeform 5" id="5"/>
          <p:cNvSpPr/>
          <p:nvPr/>
        </p:nvSpPr>
        <p:spPr>
          <a:xfrm flipH="false" flipV="false" rot="0">
            <a:off x="14685094" y="3406733"/>
            <a:ext cx="4640759" cy="7470035"/>
          </a:xfrm>
          <a:custGeom>
            <a:avLst/>
            <a:gdLst/>
            <a:ahLst/>
            <a:cxnLst/>
            <a:rect r="r" b="b" t="t" l="l"/>
            <a:pathLst>
              <a:path h="7470035" w="4640759">
                <a:moveTo>
                  <a:pt x="0" y="0"/>
                </a:moveTo>
                <a:lnTo>
                  <a:pt x="4640759" y="0"/>
                </a:lnTo>
                <a:lnTo>
                  <a:pt x="4640759" y="7470034"/>
                </a:lnTo>
                <a:lnTo>
                  <a:pt x="0" y="7470034"/>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320442" y="7518438"/>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Freeform 8" id="8"/>
          <p:cNvSpPr/>
          <p:nvPr/>
        </p:nvSpPr>
        <p:spPr>
          <a:xfrm flipH="false" flipV="false" rot="0">
            <a:off x="12267406" y="7422896"/>
            <a:ext cx="2030069" cy="3670809"/>
          </a:xfrm>
          <a:custGeom>
            <a:avLst/>
            <a:gdLst/>
            <a:ahLst/>
            <a:cxnLst/>
            <a:rect r="r" b="b" t="t" l="l"/>
            <a:pathLst>
              <a:path h="3670809" w="2030069">
                <a:moveTo>
                  <a:pt x="0" y="0"/>
                </a:moveTo>
                <a:lnTo>
                  <a:pt x="2030068" y="0"/>
                </a:lnTo>
                <a:lnTo>
                  <a:pt x="2030068" y="3670808"/>
                </a:lnTo>
                <a:lnTo>
                  <a:pt x="0" y="3670808"/>
                </a:lnTo>
                <a:lnTo>
                  <a:pt x="0" y="0"/>
                </a:lnTo>
                <a:close/>
              </a:path>
            </a:pathLst>
          </a:custGeom>
          <a:blipFill>
            <a:blip r:embed="rId7"/>
            <a:stretch>
              <a:fillRect l="0" t="0" r="0" b="0"/>
            </a:stretch>
          </a:blipFill>
        </p:spPr>
      </p:sp>
      <p:sp>
        <p:nvSpPr>
          <p:cNvPr name="TextBox 9" id="9"/>
          <p:cNvSpPr txBox="true"/>
          <p:nvPr/>
        </p:nvSpPr>
        <p:spPr>
          <a:xfrm rot="0">
            <a:off x="4993475" y="872387"/>
            <a:ext cx="8301050" cy="1142995"/>
          </a:xfrm>
          <a:prstGeom prst="rect">
            <a:avLst/>
          </a:prstGeom>
        </p:spPr>
        <p:txBody>
          <a:bodyPr anchor="t" rtlCol="false" tIns="0" lIns="0" bIns="0" rIns="0">
            <a:spAutoFit/>
          </a:bodyPr>
          <a:lstStyle/>
          <a:p>
            <a:pPr algn="ctr">
              <a:lnSpc>
                <a:spcPts val="7199"/>
              </a:lnSpc>
            </a:pPr>
            <a:r>
              <a:rPr lang="en-US" sz="7999">
                <a:solidFill>
                  <a:srgbClr val="FFFFFF"/>
                </a:solidFill>
                <a:latin typeface="Funtastic"/>
                <a:ea typeface="Funtastic"/>
                <a:cs typeface="Funtastic"/>
                <a:sym typeface="Funtastic"/>
              </a:rPr>
              <a:t>HASIL PENELITIAN</a:t>
            </a:r>
          </a:p>
        </p:txBody>
      </p:sp>
      <p:sp>
        <p:nvSpPr>
          <p:cNvPr name="TextBox 10" id="10"/>
          <p:cNvSpPr txBox="true"/>
          <p:nvPr/>
        </p:nvSpPr>
        <p:spPr>
          <a:xfrm rot="0">
            <a:off x="6315657" y="4198904"/>
            <a:ext cx="5296176" cy="48676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BUKTI HASIL LAINNYA</a:t>
            </a:r>
          </a:p>
        </p:txBody>
      </p:sp>
      <p:sp>
        <p:nvSpPr>
          <p:cNvPr name="TextBox 11" id="11"/>
          <p:cNvSpPr txBox="true"/>
          <p:nvPr/>
        </p:nvSpPr>
        <p:spPr>
          <a:xfrm rot="0">
            <a:off x="5284890" y="5161916"/>
            <a:ext cx="7357710" cy="1915512"/>
          </a:xfrm>
          <a:prstGeom prst="rect">
            <a:avLst/>
          </a:prstGeom>
        </p:spPr>
        <p:txBody>
          <a:bodyPr anchor="t" rtlCol="false" tIns="0" lIns="0" bIns="0" rIns="0">
            <a:spAutoFit/>
          </a:bodyPr>
          <a:lstStyle/>
          <a:p>
            <a:pPr algn="just">
              <a:lnSpc>
                <a:spcPts val="3792"/>
              </a:lnSpc>
            </a:pPr>
            <a:r>
              <a:rPr lang="en-US" sz="3479" b="true">
                <a:solidFill>
                  <a:srgbClr val="3F2A29"/>
                </a:solidFill>
                <a:latin typeface="Montserrat Bold"/>
                <a:ea typeface="Montserrat Bold"/>
                <a:cs typeface="Montserrat Bold"/>
                <a:sym typeface="Montserrat Bold"/>
              </a:rPr>
              <a:t>https://drive.google.com/drive/folders/1BhVbV05ZnbalMsxkFEAkLRZGTIjHHetI?usp=drive_link</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grpSp>
        <p:nvGrpSpPr>
          <p:cNvPr name="Group 3" id="3"/>
          <p:cNvGrpSpPr/>
          <p:nvPr/>
        </p:nvGrpSpPr>
        <p:grpSpPr>
          <a:xfrm rot="0">
            <a:off x="5158620" y="2183809"/>
            <a:ext cx="12091758" cy="5879966"/>
            <a:chOff x="0" y="0"/>
            <a:chExt cx="3184661" cy="1548633"/>
          </a:xfrm>
        </p:grpSpPr>
        <p:sp>
          <p:nvSpPr>
            <p:cNvPr name="Freeform 4" id="4"/>
            <p:cNvSpPr/>
            <p:nvPr/>
          </p:nvSpPr>
          <p:spPr>
            <a:xfrm flipH="false" flipV="false" rot="0">
              <a:off x="0" y="0"/>
              <a:ext cx="3184661" cy="1548633"/>
            </a:xfrm>
            <a:custGeom>
              <a:avLst/>
              <a:gdLst/>
              <a:ahLst/>
              <a:cxnLst/>
              <a:rect r="r" b="b" t="t" l="l"/>
              <a:pathLst>
                <a:path h="1548633" w="3184661">
                  <a:moveTo>
                    <a:pt x="32413" y="0"/>
                  </a:moveTo>
                  <a:lnTo>
                    <a:pt x="3152247" y="0"/>
                  </a:lnTo>
                  <a:cubicBezTo>
                    <a:pt x="3170149" y="0"/>
                    <a:pt x="3184661" y="14512"/>
                    <a:pt x="3184661" y="32413"/>
                  </a:cubicBezTo>
                  <a:lnTo>
                    <a:pt x="3184661" y="1516220"/>
                  </a:lnTo>
                  <a:cubicBezTo>
                    <a:pt x="3184661" y="1534121"/>
                    <a:pt x="3170149" y="1548633"/>
                    <a:pt x="3152247" y="1548633"/>
                  </a:cubicBezTo>
                  <a:lnTo>
                    <a:pt x="32413" y="1548633"/>
                  </a:lnTo>
                  <a:cubicBezTo>
                    <a:pt x="23817" y="1548633"/>
                    <a:pt x="15572" y="1545218"/>
                    <a:pt x="9494" y="1539139"/>
                  </a:cubicBezTo>
                  <a:cubicBezTo>
                    <a:pt x="3415" y="1533061"/>
                    <a:pt x="0" y="1524816"/>
                    <a:pt x="0" y="1516220"/>
                  </a:cubicBezTo>
                  <a:lnTo>
                    <a:pt x="0" y="32413"/>
                  </a:lnTo>
                  <a:cubicBezTo>
                    <a:pt x="0" y="14512"/>
                    <a:pt x="14512" y="0"/>
                    <a:pt x="32413" y="0"/>
                  </a:cubicBezTo>
                  <a:close/>
                </a:path>
              </a:pathLst>
            </a:custGeom>
            <a:solidFill>
              <a:srgbClr val="FFFFFF">
                <a:alpha val="15686"/>
              </a:srgbClr>
            </a:solidFill>
          </p:spPr>
        </p:sp>
        <p:sp>
          <p:nvSpPr>
            <p:cNvPr name="TextBox 5" id="5"/>
            <p:cNvSpPr txBox="true"/>
            <p:nvPr/>
          </p:nvSpPr>
          <p:spPr>
            <a:xfrm>
              <a:off x="0" y="-38100"/>
              <a:ext cx="3184661" cy="15867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928372" y="2740343"/>
            <a:ext cx="10552255" cy="4834890"/>
          </a:xfrm>
          <a:prstGeom prst="rect">
            <a:avLst/>
          </a:prstGeom>
        </p:spPr>
        <p:txBody>
          <a:bodyPr anchor="t" rtlCol="false" tIns="0" lIns="0" bIns="0" rIns="0">
            <a:spAutoFit/>
          </a:bodyPr>
          <a:lstStyle/>
          <a:p>
            <a:pPr algn="just">
              <a:lnSpc>
                <a:spcPts val="2969"/>
              </a:lnSpc>
            </a:pPr>
            <a:r>
              <a:rPr lang="en-US" sz="2699" b="true">
                <a:solidFill>
                  <a:srgbClr val="3F2A29"/>
                </a:solidFill>
                <a:latin typeface="Montserrat Medium"/>
                <a:ea typeface="Montserrat Medium"/>
                <a:cs typeface="Montserrat Medium"/>
                <a:sym typeface="Montserrat Medium"/>
              </a:rPr>
              <a:t>CORNTECH adalah sistem monitoring suhu dan kelembaban inovatif untuk gudang jagung yang memadukan IoT, InfluxDB, Grafana, dan blockchain Ethereum. Data dari sensor SHT20 disimpan di InfluxDB dan divisualisasikan lewat aplikasi Qt (lokal) dan Grafana (online). Ringkasan data di-hash dan dicatat ke smart contract Ethereum untuk menjamin integritas dan transparansi, sementara DApp berbasis Web3.js dan MetaMask memungkinkan verifikasi data langsung di blockchain. Sistem ini membantu menjaga kualitas penyimpanan, mengurangi kerugian pasca-panen, dan meningkatkan kepercayaan pada rantai pasok pangan.</a:t>
            </a:r>
          </a:p>
          <a:p>
            <a:pPr algn="ctr">
              <a:lnSpc>
                <a:spcPts val="2969"/>
              </a:lnSpc>
            </a:pPr>
          </a:p>
        </p:txBody>
      </p:sp>
      <p:sp>
        <p:nvSpPr>
          <p:cNvPr name="Freeform 7" id="7"/>
          <p:cNvSpPr/>
          <p:nvPr/>
        </p:nvSpPr>
        <p:spPr>
          <a:xfrm flipH="false" flipV="false" rot="0">
            <a:off x="-271448" y="7028596"/>
            <a:ext cx="18932242" cy="4853770"/>
          </a:xfrm>
          <a:custGeom>
            <a:avLst/>
            <a:gdLst/>
            <a:ahLst/>
            <a:cxnLst/>
            <a:rect r="r" b="b" t="t" l="l"/>
            <a:pathLst>
              <a:path h="4853770" w="18932242">
                <a:moveTo>
                  <a:pt x="0" y="0"/>
                </a:moveTo>
                <a:lnTo>
                  <a:pt x="18932241" y="0"/>
                </a:lnTo>
                <a:lnTo>
                  <a:pt x="18932241" y="4853770"/>
                </a:lnTo>
                <a:lnTo>
                  <a:pt x="0" y="4853770"/>
                </a:lnTo>
                <a:lnTo>
                  <a:pt x="0" y="0"/>
                </a:lnTo>
                <a:close/>
              </a:path>
            </a:pathLst>
          </a:custGeom>
          <a:blipFill>
            <a:blip r:embed="rId3"/>
            <a:stretch>
              <a:fillRect l="0" t="0" r="0" b="-13155"/>
            </a:stretch>
          </a:blipFill>
        </p:spPr>
      </p:sp>
      <p:sp>
        <p:nvSpPr>
          <p:cNvPr name="Freeform 8" id="8"/>
          <p:cNvSpPr/>
          <p:nvPr/>
        </p:nvSpPr>
        <p:spPr>
          <a:xfrm flipH="true" flipV="false" rot="0">
            <a:off x="499452" y="2332602"/>
            <a:ext cx="6869649" cy="7806419"/>
          </a:xfrm>
          <a:custGeom>
            <a:avLst/>
            <a:gdLst/>
            <a:ahLst/>
            <a:cxnLst/>
            <a:rect r="r" b="b" t="t" l="l"/>
            <a:pathLst>
              <a:path h="7806419" w="6869649">
                <a:moveTo>
                  <a:pt x="6869648" y="0"/>
                </a:moveTo>
                <a:lnTo>
                  <a:pt x="0" y="0"/>
                </a:lnTo>
                <a:lnTo>
                  <a:pt x="0" y="7806419"/>
                </a:lnTo>
                <a:lnTo>
                  <a:pt x="6869648" y="7806419"/>
                </a:lnTo>
                <a:lnTo>
                  <a:pt x="6869648" y="0"/>
                </a:lnTo>
                <a:close/>
              </a:path>
            </a:pathLst>
          </a:custGeom>
          <a:blipFill>
            <a:blip r:embed="rId4"/>
            <a:stretch>
              <a:fillRect l="0" t="0" r="0" b="0"/>
            </a:stretch>
          </a:blipFill>
        </p:spPr>
      </p:sp>
      <p:sp>
        <p:nvSpPr>
          <p:cNvPr name="Freeform 9" id="9"/>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5"/>
            <a:stretch>
              <a:fillRect l="0" t="0" r="0" b="0"/>
            </a:stretch>
          </a:blipFill>
        </p:spPr>
      </p:sp>
      <p:sp>
        <p:nvSpPr>
          <p:cNvPr name="Freeform 10" id="10"/>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5"/>
            <a:stretch>
              <a:fillRect l="0" t="0" r="0" b="0"/>
            </a:stretch>
          </a:blipFill>
        </p:spPr>
      </p:sp>
      <p:sp>
        <p:nvSpPr>
          <p:cNvPr name="Freeform 11" id="11"/>
          <p:cNvSpPr/>
          <p:nvPr/>
        </p:nvSpPr>
        <p:spPr>
          <a:xfrm flipH="false" flipV="false" rot="0">
            <a:off x="4337562" y="844592"/>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6"/>
            <a:stretch>
              <a:fillRect l="0" t="0" r="0" b="0"/>
            </a:stretch>
          </a:blipFill>
        </p:spPr>
      </p:sp>
      <p:sp>
        <p:nvSpPr>
          <p:cNvPr name="TextBox 12" id="12"/>
          <p:cNvSpPr txBox="true"/>
          <p:nvPr/>
        </p:nvSpPr>
        <p:spPr>
          <a:xfrm rot="0">
            <a:off x="6681129" y="1004111"/>
            <a:ext cx="9046740" cy="1428749"/>
          </a:xfrm>
          <a:prstGeom prst="rect">
            <a:avLst/>
          </a:prstGeom>
        </p:spPr>
        <p:txBody>
          <a:bodyPr anchor="t" rtlCol="false" tIns="0" lIns="0" bIns="0" rIns="0">
            <a:spAutoFit/>
          </a:bodyPr>
          <a:lstStyle/>
          <a:p>
            <a:pPr algn="ctr">
              <a:lnSpc>
                <a:spcPts val="8999"/>
              </a:lnSpc>
            </a:pPr>
            <a:r>
              <a:rPr lang="en-US" sz="9999">
                <a:solidFill>
                  <a:srgbClr val="FFFFFF"/>
                </a:solidFill>
                <a:latin typeface="Funtastic"/>
                <a:ea typeface="Funtastic"/>
                <a:cs typeface="Funtastic"/>
                <a:sym typeface="Funtastic"/>
              </a:rPr>
              <a:t>KESIMPULAN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grpSp>
        <p:nvGrpSpPr>
          <p:cNvPr name="Group 3" id="3"/>
          <p:cNvGrpSpPr/>
          <p:nvPr/>
        </p:nvGrpSpPr>
        <p:grpSpPr>
          <a:xfrm rot="0">
            <a:off x="5158620" y="2183809"/>
            <a:ext cx="12091758" cy="5879966"/>
            <a:chOff x="0" y="0"/>
            <a:chExt cx="3184661" cy="1548633"/>
          </a:xfrm>
        </p:grpSpPr>
        <p:sp>
          <p:nvSpPr>
            <p:cNvPr name="Freeform 4" id="4"/>
            <p:cNvSpPr/>
            <p:nvPr/>
          </p:nvSpPr>
          <p:spPr>
            <a:xfrm flipH="false" flipV="false" rot="0">
              <a:off x="0" y="0"/>
              <a:ext cx="3184661" cy="1548633"/>
            </a:xfrm>
            <a:custGeom>
              <a:avLst/>
              <a:gdLst/>
              <a:ahLst/>
              <a:cxnLst/>
              <a:rect r="r" b="b" t="t" l="l"/>
              <a:pathLst>
                <a:path h="1548633" w="3184661">
                  <a:moveTo>
                    <a:pt x="32413" y="0"/>
                  </a:moveTo>
                  <a:lnTo>
                    <a:pt x="3152247" y="0"/>
                  </a:lnTo>
                  <a:cubicBezTo>
                    <a:pt x="3170149" y="0"/>
                    <a:pt x="3184661" y="14512"/>
                    <a:pt x="3184661" y="32413"/>
                  </a:cubicBezTo>
                  <a:lnTo>
                    <a:pt x="3184661" y="1516220"/>
                  </a:lnTo>
                  <a:cubicBezTo>
                    <a:pt x="3184661" y="1534121"/>
                    <a:pt x="3170149" y="1548633"/>
                    <a:pt x="3152247" y="1548633"/>
                  </a:cubicBezTo>
                  <a:lnTo>
                    <a:pt x="32413" y="1548633"/>
                  </a:lnTo>
                  <a:cubicBezTo>
                    <a:pt x="23817" y="1548633"/>
                    <a:pt x="15572" y="1545218"/>
                    <a:pt x="9494" y="1539139"/>
                  </a:cubicBezTo>
                  <a:cubicBezTo>
                    <a:pt x="3415" y="1533061"/>
                    <a:pt x="0" y="1524816"/>
                    <a:pt x="0" y="1516220"/>
                  </a:cubicBezTo>
                  <a:lnTo>
                    <a:pt x="0" y="32413"/>
                  </a:lnTo>
                  <a:cubicBezTo>
                    <a:pt x="0" y="14512"/>
                    <a:pt x="14512" y="0"/>
                    <a:pt x="32413" y="0"/>
                  </a:cubicBezTo>
                  <a:close/>
                </a:path>
              </a:pathLst>
            </a:custGeom>
            <a:solidFill>
              <a:srgbClr val="FFFFFF">
                <a:alpha val="15686"/>
              </a:srgbClr>
            </a:solidFill>
          </p:spPr>
        </p:sp>
        <p:sp>
          <p:nvSpPr>
            <p:cNvPr name="TextBox 5" id="5"/>
            <p:cNvSpPr txBox="true"/>
            <p:nvPr/>
          </p:nvSpPr>
          <p:spPr>
            <a:xfrm>
              <a:off x="0" y="-38100"/>
              <a:ext cx="3184661" cy="15867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928372" y="2740343"/>
            <a:ext cx="10552255" cy="4834890"/>
          </a:xfrm>
          <a:prstGeom prst="rect">
            <a:avLst/>
          </a:prstGeom>
        </p:spPr>
        <p:txBody>
          <a:bodyPr anchor="t" rtlCol="false" tIns="0" lIns="0" bIns="0" rIns="0">
            <a:spAutoFit/>
          </a:bodyPr>
          <a:lstStyle/>
          <a:p>
            <a:pPr algn="just">
              <a:lnSpc>
                <a:spcPts val="2969"/>
              </a:lnSpc>
            </a:pPr>
            <a:r>
              <a:rPr lang="en-US" sz="2699">
                <a:solidFill>
                  <a:srgbClr val="3F2A29"/>
                </a:solidFill>
                <a:latin typeface="Montserrat"/>
                <a:ea typeface="Montserrat"/>
                <a:cs typeface="Montserrat"/>
                <a:sym typeface="Montserrat"/>
              </a:rPr>
              <a:t>CORNTECH berhasil menghadirkan sistem monitoring suhu dan kelembaban berbasis IoT dan blockchain untuk gudang beras, dengan sensor industri, InfluxDB, Grafana, Qt, dan smart contract Ethereum guna menjamin kualitas penyimpanan dan keaslian data. Ke depan, sistem ini dapat dikembangkan dengan penambahan sensor tekanan, gas, atau kelembaban tanah, penggunaan enkripsi tambahan, opsi private blockchain, peningkatan skalabilitas untuk jaringan gudang besar, serta integrasi pelacakan logistik. Uji coba lebih luas juga diperlukan agar CORNTECH semakin andal, efisien, dan siap mendukung rantai pasok pangan serta sektor logistik secara berkelanjutan.</a:t>
            </a:r>
          </a:p>
          <a:p>
            <a:pPr algn="ctr">
              <a:lnSpc>
                <a:spcPts val="2969"/>
              </a:lnSpc>
            </a:pPr>
          </a:p>
        </p:txBody>
      </p:sp>
      <p:sp>
        <p:nvSpPr>
          <p:cNvPr name="Freeform 7" id="7"/>
          <p:cNvSpPr/>
          <p:nvPr/>
        </p:nvSpPr>
        <p:spPr>
          <a:xfrm flipH="false" flipV="false" rot="0">
            <a:off x="-271448" y="7028596"/>
            <a:ext cx="18932242" cy="4853770"/>
          </a:xfrm>
          <a:custGeom>
            <a:avLst/>
            <a:gdLst/>
            <a:ahLst/>
            <a:cxnLst/>
            <a:rect r="r" b="b" t="t" l="l"/>
            <a:pathLst>
              <a:path h="4853770" w="18932242">
                <a:moveTo>
                  <a:pt x="0" y="0"/>
                </a:moveTo>
                <a:lnTo>
                  <a:pt x="18932241" y="0"/>
                </a:lnTo>
                <a:lnTo>
                  <a:pt x="18932241" y="4853770"/>
                </a:lnTo>
                <a:lnTo>
                  <a:pt x="0" y="4853770"/>
                </a:lnTo>
                <a:lnTo>
                  <a:pt x="0" y="0"/>
                </a:lnTo>
                <a:close/>
              </a:path>
            </a:pathLst>
          </a:custGeom>
          <a:blipFill>
            <a:blip r:embed="rId3"/>
            <a:stretch>
              <a:fillRect l="0" t="0" r="0" b="-13155"/>
            </a:stretch>
          </a:blipFill>
        </p:spPr>
      </p:sp>
      <p:sp>
        <p:nvSpPr>
          <p:cNvPr name="Freeform 8" id="8"/>
          <p:cNvSpPr/>
          <p:nvPr/>
        </p:nvSpPr>
        <p:spPr>
          <a:xfrm flipH="true" flipV="false" rot="0">
            <a:off x="499452" y="2332602"/>
            <a:ext cx="6869649" cy="7806419"/>
          </a:xfrm>
          <a:custGeom>
            <a:avLst/>
            <a:gdLst/>
            <a:ahLst/>
            <a:cxnLst/>
            <a:rect r="r" b="b" t="t" l="l"/>
            <a:pathLst>
              <a:path h="7806419" w="6869649">
                <a:moveTo>
                  <a:pt x="6869648" y="0"/>
                </a:moveTo>
                <a:lnTo>
                  <a:pt x="0" y="0"/>
                </a:lnTo>
                <a:lnTo>
                  <a:pt x="0" y="7806419"/>
                </a:lnTo>
                <a:lnTo>
                  <a:pt x="6869648" y="7806419"/>
                </a:lnTo>
                <a:lnTo>
                  <a:pt x="6869648" y="0"/>
                </a:lnTo>
                <a:close/>
              </a:path>
            </a:pathLst>
          </a:custGeom>
          <a:blipFill>
            <a:blip r:embed="rId4"/>
            <a:stretch>
              <a:fillRect l="0" t="0" r="0" b="0"/>
            </a:stretch>
          </a:blipFill>
        </p:spPr>
      </p:sp>
      <p:sp>
        <p:nvSpPr>
          <p:cNvPr name="Freeform 9" id="9"/>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5"/>
            <a:stretch>
              <a:fillRect l="0" t="0" r="0" b="0"/>
            </a:stretch>
          </a:blipFill>
        </p:spPr>
      </p:sp>
      <p:sp>
        <p:nvSpPr>
          <p:cNvPr name="Freeform 10" id="10"/>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5"/>
            <a:stretch>
              <a:fillRect l="0" t="0" r="0" b="0"/>
            </a:stretch>
          </a:blipFill>
        </p:spPr>
      </p:sp>
      <p:sp>
        <p:nvSpPr>
          <p:cNvPr name="Freeform 11" id="11"/>
          <p:cNvSpPr/>
          <p:nvPr/>
        </p:nvSpPr>
        <p:spPr>
          <a:xfrm flipH="false" flipV="false" rot="0">
            <a:off x="4337562" y="844592"/>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6"/>
            <a:stretch>
              <a:fillRect l="0" t="0" r="0" b="0"/>
            </a:stretch>
          </a:blipFill>
        </p:spPr>
      </p:sp>
      <p:sp>
        <p:nvSpPr>
          <p:cNvPr name="TextBox 12" id="12"/>
          <p:cNvSpPr txBox="true"/>
          <p:nvPr/>
        </p:nvSpPr>
        <p:spPr>
          <a:xfrm rot="0">
            <a:off x="6681129" y="1004111"/>
            <a:ext cx="9046740" cy="1428749"/>
          </a:xfrm>
          <a:prstGeom prst="rect">
            <a:avLst/>
          </a:prstGeom>
        </p:spPr>
        <p:txBody>
          <a:bodyPr anchor="t" rtlCol="false" tIns="0" lIns="0" bIns="0" rIns="0">
            <a:spAutoFit/>
          </a:bodyPr>
          <a:lstStyle/>
          <a:p>
            <a:pPr algn="ctr">
              <a:lnSpc>
                <a:spcPts val="8999"/>
              </a:lnSpc>
            </a:pPr>
            <a:r>
              <a:rPr lang="en-US" sz="9999">
                <a:solidFill>
                  <a:srgbClr val="FFFFFF"/>
                </a:solidFill>
                <a:latin typeface="Funtastic"/>
                <a:ea typeface="Funtastic"/>
                <a:cs typeface="Funtastic"/>
                <a:sym typeface="Funtastic"/>
              </a:rPr>
              <a:t>SARAN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grpSp>
        <p:nvGrpSpPr>
          <p:cNvPr name="Group 3" id="3"/>
          <p:cNvGrpSpPr/>
          <p:nvPr/>
        </p:nvGrpSpPr>
        <p:grpSpPr>
          <a:xfrm rot="0">
            <a:off x="5158620" y="2183809"/>
            <a:ext cx="12527599" cy="7271672"/>
            <a:chOff x="0" y="0"/>
            <a:chExt cx="3299450" cy="1915173"/>
          </a:xfrm>
        </p:grpSpPr>
        <p:sp>
          <p:nvSpPr>
            <p:cNvPr name="Freeform 4" id="4"/>
            <p:cNvSpPr/>
            <p:nvPr/>
          </p:nvSpPr>
          <p:spPr>
            <a:xfrm flipH="false" flipV="false" rot="0">
              <a:off x="0" y="0"/>
              <a:ext cx="3299450" cy="1915173"/>
            </a:xfrm>
            <a:custGeom>
              <a:avLst/>
              <a:gdLst/>
              <a:ahLst/>
              <a:cxnLst/>
              <a:rect r="r" b="b" t="t" l="l"/>
              <a:pathLst>
                <a:path h="1915173" w="3299450">
                  <a:moveTo>
                    <a:pt x="31286" y="0"/>
                  </a:moveTo>
                  <a:lnTo>
                    <a:pt x="3268164" y="0"/>
                  </a:lnTo>
                  <a:cubicBezTo>
                    <a:pt x="3276462" y="0"/>
                    <a:pt x="3284420" y="3296"/>
                    <a:pt x="3290287" y="9163"/>
                  </a:cubicBezTo>
                  <a:cubicBezTo>
                    <a:pt x="3296154" y="15031"/>
                    <a:pt x="3299450" y="22988"/>
                    <a:pt x="3299450" y="31286"/>
                  </a:cubicBezTo>
                  <a:lnTo>
                    <a:pt x="3299450" y="1883887"/>
                  </a:lnTo>
                  <a:cubicBezTo>
                    <a:pt x="3299450" y="1892185"/>
                    <a:pt x="3296154" y="1900143"/>
                    <a:pt x="3290287" y="1906010"/>
                  </a:cubicBezTo>
                  <a:cubicBezTo>
                    <a:pt x="3284420" y="1911877"/>
                    <a:pt x="3276462" y="1915173"/>
                    <a:pt x="3268164" y="1915173"/>
                  </a:cubicBezTo>
                  <a:lnTo>
                    <a:pt x="31286" y="1915173"/>
                  </a:lnTo>
                  <a:cubicBezTo>
                    <a:pt x="22988" y="1915173"/>
                    <a:pt x="15031" y="1911877"/>
                    <a:pt x="9163" y="1906010"/>
                  </a:cubicBezTo>
                  <a:cubicBezTo>
                    <a:pt x="3296" y="1900143"/>
                    <a:pt x="0" y="1892185"/>
                    <a:pt x="0" y="1883887"/>
                  </a:cubicBezTo>
                  <a:lnTo>
                    <a:pt x="0" y="31286"/>
                  </a:lnTo>
                  <a:cubicBezTo>
                    <a:pt x="0" y="22988"/>
                    <a:pt x="3296" y="15031"/>
                    <a:pt x="9163" y="9163"/>
                  </a:cubicBezTo>
                  <a:cubicBezTo>
                    <a:pt x="15031" y="3296"/>
                    <a:pt x="22988" y="0"/>
                    <a:pt x="31286" y="0"/>
                  </a:cubicBezTo>
                  <a:close/>
                </a:path>
              </a:pathLst>
            </a:custGeom>
            <a:solidFill>
              <a:srgbClr val="FFFFFF">
                <a:alpha val="15686"/>
              </a:srgbClr>
            </a:solidFill>
          </p:spPr>
        </p:sp>
        <p:sp>
          <p:nvSpPr>
            <p:cNvPr name="TextBox 5" id="5"/>
            <p:cNvSpPr txBox="true"/>
            <p:nvPr/>
          </p:nvSpPr>
          <p:spPr>
            <a:xfrm>
              <a:off x="0" y="-38100"/>
              <a:ext cx="3299450" cy="195327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804381" y="2525703"/>
            <a:ext cx="11113008" cy="5638165"/>
          </a:xfrm>
          <a:prstGeom prst="rect">
            <a:avLst/>
          </a:prstGeom>
        </p:spPr>
        <p:txBody>
          <a:bodyPr anchor="t" rtlCol="false" tIns="0" lIns="0" bIns="0" rIns="0">
            <a:spAutoFit/>
          </a:bodyPr>
          <a:lstStyle/>
          <a:p>
            <a:pPr algn="just">
              <a:lnSpc>
                <a:spcPts val="1870"/>
              </a:lnSpc>
            </a:pPr>
          </a:p>
          <a:p>
            <a:pPr algn="just">
              <a:lnSpc>
                <a:spcPts val="1870"/>
              </a:lnSpc>
            </a:pPr>
          </a:p>
          <a:p>
            <a:pPr algn="just">
              <a:lnSpc>
                <a:spcPts val="2420"/>
              </a:lnSpc>
            </a:pPr>
            <a:r>
              <a:rPr lang="en-US" sz="2200" b="true">
                <a:solidFill>
                  <a:srgbClr val="3F2A29"/>
                </a:solidFill>
                <a:latin typeface="Montserrat Medium"/>
                <a:ea typeface="Montserrat Medium"/>
                <a:cs typeface="Montserrat Medium"/>
                <a:sym typeface="Montserrat Medium"/>
              </a:rPr>
              <a:t>Altmeyer, S., &amp; Konietzko, J. (2018). Qt-Based SCADA System for Industrial Applications. Journal of Industrial Control and Automation, 9(2), 56–61.</a:t>
            </a:r>
          </a:p>
          <a:p>
            <a:pPr algn="just">
              <a:lnSpc>
                <a:spcPts val="2420"/>
              </a:lnSpc>
            </a:pPr>
            <a:r>
              <a:rPr lang="en-US" sz="2200" b="true">
                <a:solidFill>
                  <a:srgbClr val="3F2A29"/>
                </a:solidFill>
                <a:latin typeface="Montserrat Medium"/>
                <a:ea typeface="Montserrat Medium"/>
                <a:cs typeface="Montserrat Medium"/>
                <a:sym typeface="Montserrat Medium"/>
              </a:rPr>
              <a:t>Babu, G. V., &amp; Rao, M. M. (2022). Real-Time Smart Monitoring of Temperature and Humidity Using InfluxDB and Grafana. International Journal of Engineering and Advanced Technology, 11(3), 35–40.</a:t>
            </a:r>
          </a:p>
          <a:p>
            <a:pPr algn="just">
              <a:lnSpc>
                <a:spcPts val="2420"/>
              </a:lnSpc>
            </a:pPr>
            <a:r>
              <a:rPr lang="en-US" sz="2200" b="true">
                <a:solidFill>
                  <a:srgbClr val="3F2A29"/>
                </a:solidFill>
                <a:latin typeface="Montserrat Medium"/>
                <a:ea typeface="Montserrat Medium"/>
                <a:cs typeface="Montserrat Medium"/>
                <a:sym typeface="Montserrat Medium"/>
              </a:rPr>
              <a:t>Barksdale, A., &amp; Stone, T. (2019). Scalable Time-Series Data Infrastructure Using InfluxDB for IoT Sensor Monitoring. Journal of Sensor Networks, 5(4), 202–210.</a:t>
            </a:r>
          </a:p>
          <a:p>
            <a:pPr algn="just">
              <a:lnSpc>
                <a:spcPts val="2420"/>
              </a:lnSpc>
            </a:pPr>
            <a:r>
              <a:rPr lang="en-US" sz="2200" b="true">
                <a:solidFill>
                  <a:srgbClr val="3F2A29"/>
                </a:solidFill>
                <a:latin typeface="Montserrat Medium"/>
                <a:ea typeface="Montserrat Medium"/>
                <a:cs typeface="Montserrat Medium"/>
                <a:sym typeface="Montserrat Medium"/>
              </a:rPr>
              <a:t>Blanchette, J., &amp; Summerfield, M. (2006). C++ GUI Programming with Qt 4 (2nd ed.). Prentice Hall.</a:t>
            </a:r>
          </a:p>
          <a:p>
            <a:pPr algn="just">
              <a:lnSpc>
                <a:spcPts val="2420"/>
              </a:lnSpc>
            </a:pPr>
            <a:r>
              <a:rPr lang="en-US" sz="2200" b="true">
                <a:solidFill>
                  <a:srgbClr val="3F2A29"/>
                </a:solidFill>
                <a:latin typeface="Montserrat Medium"/>
                <a:ea typeface="Montserrat Medium"/>
                <a:cs typeface="Montserrat Medium"/>
                <a:sym typeface="Montserrat Medium"/>
              </a:rPr>
              <a:t>Buterin, V. (2020). The Meaning of Decentralization. Ethereum Foundation. https://ethereum.org/en/developers/docs/intro-to-web3/</a:t>
            </a:r>
          </a:p>
          <a:p>
            <a:pPr algn="just">
              <a:lnSpc>
                <a:spcPts val="2420"/>
              </a:lnSpc>
            </a:pPr>
            <a:r>
              <a:rPr lang="en-US" sz="2200" b="true">
                <a:solidFill>
                  <a:srgbClr val="3F2A29"/>
                </a:solidFill>
                <a:latin typeface="Montserrat Medium"/>
                <a:ea typeface="Montserrat Medium"/>
                <a:cs typeface="Montserrat Medium"/>
                <a:sym typeface="Montserrat Medium"/>
              </a:rPr>
              <a:t>Casino, F., Dasaklis, T. K., &amp; Patsakis, C. (2019). A systematic literature review of blockchain-based applications: Current status, classification and open issues. Telecommunications Policy, 43(10), 101848. https://doi.org/10.1016/j.telpol.2019.101848</a:t>
            </a:r>
          </a:p>
          <a:p>
            <a:pPr algn="ctr">
              <a:lnSpc>
                <a:spcPts val="1870"/>
              </a:lnSpc>
            </a:pPr>
          </a:p>
          <a:p>
            <a:pPr algn="ctr">
              <a:lnSpc>
                <a:spcPts val="2969"/>
              </a:lnSpc>
            </a:pPr>
          </a:p>
        </p:txBody>
      </p:sp>
      <p:sp>
        <p:nvSpPr>
          <p:cNvPr name="Freeform 7" id="7"/>
          <p:cNvSpPr/>
          <p:nvPr/>
        </p:nvSpPr>
        <p:spPr>
          <a:xfrm flipH="false" flipV="false" rot="0">
            <a:off x="-271448" y="7028596"/>
            <a:ext cx="18932242" cy="4853770"/>
          </a:xfrm>
          <a:custGeom>
            <a:avLst/>
            <a:gdLst/>
            <a:ahLst/>
            <a:cxnLst/>
            <a:rect r="r" b="b" t="t" l="l"/>
            <a:pathLst>
              <a:path h="4853770" w="18932242">
                <a:moveTo>
                  <a:pt x="0" y="0"/>
                </a:moveTo>
                <a:lnTo>
                  <a:pt x="18932241" y="0"/>
                </a:lnTo>
                <a:lnTo>
                  <a:pt x="18932241" y="4853770"/>
                </a:lnTo>
                <a:lnTo>
                  <a:pt x="0" y="4853770"/>
                </a:lnTo>
                <a:lnTo>
                  <a:pt x="0" y="0"/>
                </a:lnTo>
                <a:close/>
              </a:path>
            </a:pathLst>
          </a:custGeom>
          <a:blipFill>
            <a:blip r:embed="rId3"/>
            <a:stretch>
              <a:fillRect l="0" t="0" r="0" b="-13155"/>
            </a:stretch>
          </a:blipFill>
        </p:spPr>
      </p:sp>
      <p:sp>
        <p:nvSpPr>
          <p:cNvPr name="Freeform 8" id="8"/>
          <p:cNvSpPr/>
          <p:nvPr/>
        </p:nvSpPr>
        <p:spPr>
          <a:xfrm flipH="true" flipV="false" rot="0">
            <a:off x="499452" y="2332602"/>
            <a:ext cx="6869649" cy="7806419"/>
          </a:xfrm>
          <a:custGeom>
            <a:avLst/>
            <a:gdLst/>
            <a:ahLst/>
            <a:cxnLst/>
            <a:rect r="r" b="b" t="t" l="l"/>
            <a:pathLst>
              <a:path h="7806419" w="6869649">
                <a:moveTo>
                  <a:pt x="6869648" y="0"/>
                </a:moveTo>
                <a:lnTo>
                  <a:pt x="0" y="0"/>
                </a:lnTo>
                <a:lnTo>
                  <a:pt x="0" y="7806419"/>
                </a:lnTo>
                <a:lnTo>
                  <a:pt x="6869648" y="7806419"/>
                </a:lnTo>
                <a:lnTo>
                  <a:pt x="6869648" y="0"/>
                </a:lnTo>
                <a:close/>
              </a:path>
            </a:pathLst>
          </a:custGeom>
          <a:blipFill>
            <a:blip r:embed="rId4"/>
            <a:stretch>
              <a:fillRect l="0" t="0" r="0" b="0"/>
            </a:stretch>
          </a:blipFill>
        </p:spPr>
      </p:sp>
      <p:sp>
        <p:nvSpPr>
          <p:cNvPr name="Freeform 9" id="9"/>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5"/>
            <a:stretch>
              <a:fillRect l="0" t="0" r="0" b="0"/>
            </a:stretch>
          </a:blipFill>
        </p:spPr>
      </p:sp>
      <p:sp>
        <p:nvSpPr>
          <p:cNvPr name="Freeform 10" id="10"/>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5"/>
            <a:stretch>
              <a:fillRect l="0" t="0" r="0" b="0"/>
            </a:stretch>
          </a:blipFill>
        </p:spPr>
      </p:sp>
      <p:sp>
        <p:nvSpPr>
          <p:cNvPr name="Freeform 11" id="11"/>
          <p:cNvSpPr/>
          <p:nvPr/>
        </p:nvSpPr>
        <p:spPr>
          <a:xfrm flipH="false" flipV="false" rot="0">
            <a:off x="4337562" y="844592"/>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6"/>
            <a:stretch>
              <a:fillRect l="0" t="0" r="0" b="0"/>
            </a:stretch>
          </a:blipFill>
        </p:spPr>
      </p:sp>
      <p:sp>
        <p:nvSpPr>
          <p:cNvPr name="TextBox 12" id="12"/>
          <p:cNvSpPr txBox="true"/>
          <p:nvPr/>
        </p:nvSpPr>
        <p:spPr>
          <a:xfrm rot="0">
            <a:off x="6091121" y="1114425"/>
            <a:ext cx="10826268" cy="1428749"/>
          </a:xfrm>
          <a:prstGeom prst="rect">
            <a:avLst/>
          </a:prstGeom>
        </p:spPr>
        <p:txBody>
          <a:bodyPr anchor="t" rtlCol="false" tIns="0" lIns="0" bIns="0" rIns="0">
            <a:spAutoFit/>
          </a:bodyPr>
          <a:lstStyle/>
          <a:p>
            <a:pPr algn="ctr">
              <a:lnSpc>
                <a:spcPts val="8999"/>
              </a:lnSpc>
            </a:pPr>
            <a:r>
              <a:rPr lang="en-US" sz="9999">
                <a:solidFill>
                  <a:srgbClr val="FFFFFF"/>
                </a:solidFill>
                <a:latin typeface="Funtastic"/>
                <a:ea typeface="Funtastic"/>
                <a:cs typeface="Funtastic"/>
                <a:sym typeface="Funtastic"/>
              </a:rPr>
              <a:t>DAFTAR PUSTAKA</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true" flipV="false" rot="0">
            <a:off x="772671" y="4919259"/>
            <a:ext cx="2110756" cy="3127046"/>
          </a:xfrm>
          <a:custGeom>
            <a:avLst/>
            <a:gdLst/>
            <a:ahLst/>
            <a:cxnLst/>
            <a:rect r="r" b="b" t="t" l="l"/>
            <a:pathLst>
              <a:path h="3127046" w="2110756">
                <a:moveTo>
                  <a:pt x="2110756" y="0"/>
                </a:moveTo>
                <a:lnTo>
                  <a:pt x="0" y="0"/>
                </a:lnTo>
                <a:lnTo>
                  <a:pt x="0" y="3127046"/>
                </a:lnTo>
                <a:lnTo>
                  <a:pt x="2110756" y="3127046"/>
                </a:lnTo>
                <a:lnTo>
                  <a:pt x="2110756" y="0"/>
                </a:lnTo>
                <a:close/>
              </a:path>
            </a:pathLst>
          </a:custGeom>
          <a:blipFill>
            <a:blip r:embed="rId3"/>
            <a:stretch>
              <a:fillRect l="0" t="0" r="0" b="0"/>
            </a:stretch>
          </a:blipFill>
        </p:spPr>
      </p:sp>
      <p:sp>
        <p:nvSpPr>
          <p:cNvPr name="Freeform 4" id="4"/>
          <p:cNvSpPr/>
          <p:nvPr/>
        </p:nvSpPr>
        <p:spPr>
          <a:xfrm flipH="false" flipV="false" rot="0">
            <a:off x="-364576" y="5752881"/>
            <a:ext cx="19017151" cy="5191731"/>
          </a:xfrm>
          <a:custGeom>
            <a:avLst/>
            <a:gdLst/>
            <a:ahLst/>
            <a:cxnLst/>
            <a:rect r="r" b="b" t="t" l="l"/>
            <a:pathLst>
              <a:path h="5191731" w="19017151">
                <a:moveTo>
                  <a:pt x="0" y="0"/>
                </a:moveTo>
                <a:lnTo>
                  <a:pt x="19017152" y="0"/>
                </a:lnTo>
                <a:lnTo>
                  <a:pt x="19017152" y="5191731"/>
                </a:lnTo>
                <a:lnTo>
                  <a:pt x="0" y="5191731"/>
                </a:lnTo>
                <a:lnTo>
                  <a:pt x="0" y="0"/>
                </a:lnTo>
                <a:close/>
              </a:path>
            </a:pathLst>
          </a:custGeom>
          <a:blipFill>
            <a:blip r:embed="rId4"/>
            <a:stretch>
              <a:fillRect l="0" t="0" r="0" b="-89100"/>
            </a:stretch>
          </a:blipFill>
        </p:spPr>
      </p:sp>
      <p:sp>
        <p:nvSpPr>
          <p:cNvPr name="Freeform 5" id="5"/>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5"/>
            <a:stretch>
              <a:fillRect l="0" t="0" r="0" b="0"/>
            </a:stretch>
          </a:blipFill>
        </p:spPr>
      </p:sp>
      <p:sp>
        <p:nvSpPr>
          <p:cNvPr name="Freeform 6" id="6"/>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5"/>
            <a:stretch>
              <a:fillRect l="0" t="0" r="0" b="0"/>
            </a:stretch>
          </a:blipFill>
        </p:spPr>
      </p:sp>
      <p:sp>
        <p:nvSpPr>
          <p:cNvPr name="TextBox 7" id="7"/>
          <p:cNvSpPr txBox="true"/>
          <p:nvPr/>
        </p:nvSpPr>
        <p:spPr>
          <a:xfrm rot="0">
            <a:off x="2505717" y="2855701"/>
            <a:ext cx="13276567" cy="3333749"/>
          </a:xfrm>
          <a:prstGeom prst="rect">
            <a:avLst/>
          </a:prstGeom>
        </p:spPr>
        <p:txBody>
          <a:bodyPr anchor="t" rtlCol="false" tIns="0" lIns="0" bIns="0" rIns="0">
            <a:spAutoFit/>
          </a:bodyPr>
          <a:lstStyle/>
          <a:p>
            <a:pPr algn="ctr">
              <a:lnSpc>
                <a:spcPts val="11699"/>
              </a:lnSpc>
            </a:pPr>
            <a:r>
              <a:rPr lang="en-US" sz="12999">
                <a:solidFill>
                  <a:srgbClr val="FFFFFF"/>
                </a:solidFill>
                <a:latin typeface="Funtastic"/>
                <a:ea typeface="Funtastic"/>
                <a:cs typeface="Funtastic"/>
                <a:sym typeface="Funtastic"/>
              </a:rPr>
              <a:t>ADA</a:t>
            </a:r>
          </a:p>
          <a:p>
            <a:pPr algn="ctr">
              <a:lnSpc>
                <a:spcPts val="11699"/>
              </a:lnSpc>
            </a:pPr>
            <a:r>
              <a:rPr lang="en-US" sz="12999">
                <a:solidFill>
                  <a:srgbClr val="FFFFFF"/>
                </a:solidFill>
                <a:latin typeface="Funtastic"/>
                <a:ea typeface="Funtastic"/>
                <a:cs typeface="Funtastic"/>
                <a:sym typeface="Funtastic"/>
              </a:rPr>
              <a:t>PERTANYAAN?</a:t>
            </a:r>
          </a:p>
        </p:txBody>
      </p:sp>
      <p:sp>
        <p:nvSpPr>
          <p:cNvPr name="Freeform 8" id="8"/>
          <p:cNvSpPr/>
          <p:nvPr/>
        </p:nvSpPr>
        <p:spPr>
          <a:xfrm flipH="true" flipV="false" rot="0">
            <a:off x="14140167" y="2282414"/>
            <a:ext cx="1642116" cy="1662061"/>
          </a:xfrm>
          <a:custGeom>
            <a:avLst/>
            <a:gdLst/>
            <a:ahLst/>
            <a:cxnLst/>
            <a:rect r="r" b="b" t="t" l="l"/>
            <a:pathLst>
              <a:path h="1662061" w="1642116">
                <a:moveTo>
                  <a:pt x="1642116" y="0"/>
                </a:moveTo>
                <a:lnTo>
                  <a:pt x="0" y="0"/>
                </a:lnTo>
                <a:lnTo>
                  <a:pt x="0" y="1662061"/>
                </a:lnTo>
                <a:lnTo>
                  <a:pt x="1642116" y="1662061"/>
                </a:lnTo>
                <a:lnTo>
                  <a:pt x="1642116" y="0"/>
                </a:lnTo>
                <a:close/>
              </a:path>
            </a:pathLst>
          </a:custGeom>
          <a:blipFill>
            <a:blip r:embed="rId6"/>
            <a:stretch>
              <a:fillRect l="0" t="0" r="0" b="0"/>
            </a:stretch>
          </a:blipFill>
        </p:spPr>
      </p:sp>
      <p:sp>
        <p:nvSpPr>
          <p:cNvPr name="Freeform 9" id="9"/>
          <p:cNvSpPr/>
          <p:nvPr/>
        </p:nvSpPr>
        <p:spPr>
          <a:xfrm flipH="false" flipV="false" rot="0">
            <a:off x="2883427" y="1028700"/>
            <a:ext cx="821058" cy="831031"/>
          </a:xfrm>
          <a:custGeom>
            <a:avLst/>
            <a:gdLst/>
            <a:ahLst/>
            <a:cxnLst/>
            <a:rect r="r" b="b" t="t" l="l"/>
            <a:pathLst>
              <a:path h="831031" w="821058">
                <a:moveTo>
                  <a:pt x="0" y="0"/>
                </a:moveTo>
                <a:lnTo>
                  <a:pt x="821058" y="0"/>
                </a:lnTo>
                <a:lnTo>
                  <a:pt x="821058" y="831031"/>
                </a:lnTo>
                <a:lnTo>
                  <a:pt x="0" y="831031"/>
                </a:lnTo>
                <a:lnTo>
                  <a:pt x="0" y="0"/>
                </a:lnTo>
                <a:close/>
              </a:path>
            </a:pathLst>
          </a:custGeom>
          <a:blipFill>
            <a:blip r:embed="rId6"/>
            <a:stretch>
              <a:fillRect l="0" t="0" r="0" b="0"/>
            </a:stretch>
          </a:blipFill>
        </p:spPr>
      </p:sp>
      <p:sp>
        <p:nvSpPr>
          <p:cNvPr name="Freeform 10" id="10"/>
          <p:cNvSpPr/>
          <p:nvPr/>
        </p:nvSpPr>
        <p:spPr>
          <a:xfrm flipH="false" flipV="false" rot="0">
            <a:off x="15782283" y="4465426"/>
            <a:ext cx="3036546" cy="3068849"/>
          </a:xfrm>
          <a:custGeom>
            <a:avLst/>
            <a:gdLst/>
            <a:ahLst/>
            <a:cxnLst/>
            <a:rect r="r" b="b" t="t" l="l"/>
            <a:pathLst>
              <a:path h="3068849" w="3036546">
                <a:moveTo>
                  <a:pt x="0" y="0"/>
                </a:moveTo>
                <a:lnTo>
                  <a:pt x="3036546" y="0"/>
                </a:lnTo>
                <a:lnTo>
                  <a:pt x="3036546" y="3068849"/>
                </a:lnTo>
                <a:lnTo>
                  <a:pt x="0" y="3068849"/>
                </a:lnTo>
                <a:lnTo>
                  <a:pt x="0" y="0"/>
                </a:lnTo>
                <a:close/>
              </a:path>
            </a:pathLst>
          </a:custGeom>
          <a:blipFill>
            <a:blip r:embed="rId7"/>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12384483" y="6336397"/>
            <a:ext cx="2662284" cy="2716617"/>
          </a:xfrm>
          <a:custGeom>
            <a:avLst/>
            <a:gdLst/>
            <a:ahLst/>
            <a:cxnLst/>
            <a:rect r="r" b="b" t="t" l="l"/>
            <a:pathLst>
              <a:path h="2716617" w="2662284">
                <a:moveTo>
                  <a:pt x="0" y="0"/>
                </a:moveTo>
                <a:lnTo>
                  <a:pt x="2662284" y="0"/>
                </a:lnTo>
                <a:lnTo>
                  <a:pt x="2662284" y="2716616"/>
                </a:lnTo>
                <a:lnTo>
                  <a:pt x="0" y="2716616"/>
                </a:lnTo>
                <a:lnTo>
                  <a:pt x="0" y="0"/>
                </a:lnTo>
                <a:close/>
              </a:path>
            </a:pathLst>
          </a:custGeom>
          <a:blipFill>
            <a:blip r:embed="rId3"/>
            <a:stretch>
              <a:fillRect l="0" t="0" r="0" b="0"/>
            </a:stretch>
          </a:blipFill>
        </p:spPr>
      </p:sp>
      <p:sp>
        <p:nvSpPr>
          <p:cNvPr name="Freeform 4" id="4"/>
          <p:cNvSpPr/>
          <p:nvPr/>
        </p:nvSpPr>
        <p:spPr>
          <a:xfrm flipH="false" flipV="false" rot="0">
            <a:off x="-271448" y="7028596"/>
            <a:ext cx="18932242" cy="4853770"/>
          </a:xfrm>
          <a:custGeom>
            <a:avLst/>
            <a:gdLst/>
            <a:ahLst/>
            <a:cxnLst/>
            <a:rect r="r" b="b" t="t" l="l"/>
            <a:pathLst>
              <a:path h="4853770" w="18932242">
                <a:moveTo>
                  <a:pt x="0" y="0"/>
                </a:moveTo>
                <a:lnTo>
                  <a:pt x="18932241" y="0"/>
                </a:lnTo>
                <a:lnTo>
                  <a:pt x="18932241" y="4853770"/>
                </a:lnTo>
                <a:lnTo>
                  <a:pt x="0" y="4853770"/>
                </a:lnTo>
                <a:lnTo>
                  <a:pt x="0" y="0"/>
                </a:lnTo>
                <a:close/>
              </a:path>
            </a:pathLst>
          </a:custGeom>
          <a:blipFill>
            <a:blip r:embed="rId4"/>
            <a:stretch>
              <a:fillRect l="0" t="0" r="0" b="-13155"/>
            </a:stretch>
          </a:blipFill>
        </p:spPr>
      </p:sp>
      <p:sp>
        <p:nvSpPr>
          <p:cNvPr name="Freeform 5" id="5"/>
          <p:cNvSpPr/>
          <p:nvPr/>
        </p:nvSpPr>
        <p:spPr>
          <a:xfrm flipH="false" flipV="false" rot="0">
            <a:off x="121728" y="3048000"/>
            <a:ext cx="6451407" cy="7458274"/>
          </a:xfrm>
          <a:custGeom>
            <a:avLst/>
            <a:gdLst/>
            <a:ahLst/>
            <a:cxnLst/>
            <a:rect r="r" b="b" t="t" l="l"/>
            <a:pathLst>
              <a:path h="7458274" w="6451407">
                <a:moveTo>
                  <a:pt x="0" y="0"/>
                </a:moveTo>
                <a:lnTo>
                  <a:pt x="6451407" y="0"/>
                </a:lnTo>
                <a:lnTo>
                  <a:pt x="6451407" y="7458274"/>
                </a:lnTo>
                <a:lnTo>
                  <a:pt x="0" y="7458274"/>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Freeform 8" id="8"/>
          <p:cNvSpPr/>
          <p:nvPr/>
        </p:nvSpPr>
        <p:spPr>
          <a:xfrm flipH="true" flipV="false" rot="0">
            <a:off x="13715625" y="2487700"/>
            <a:ext cx="1642116" cy="1662061"/>
          </a:xfrm>
          <a:custGeom>
            <a:avLst/>
            <a:gdLst/>
            <a:ahLst/>
            <a:cxnLst/>
            <a:rect r="r" b="b" t="t" l="l"/>
            <a:pathLst>
              <a:path h="1662061" w="1642116">
                <a:moveTo>
                  <a:pt x="1642117" y="0"/>
                </a:moveTo>
                <a:lnTo>
                  <a:pt x="0" y="0"/>
                </a:lnTo>
                <a:lnTo>
                  <a:pt x="0" y="1662061"/>
                </a:lnTo>
                <a:lnTo>
                  <a:pt x="1642117" y="1662061"/>
                </a:lnTo>
                <a:lnTo>
                  <a:pt x="1642117" y="0"/>
                </a:lnTo>
                <a:close/>
              </a:path>
            </a:pathLst>
          </a:custGeom>
          <a:blipFill>
            <a:blip r:embed="rId7"/>
            <a:stretch>
              <a:fillRect l="0" t="0" r="0" b="0"/>
            </a:stretch>
          </a:blipFill>
        </p:spPr>
      </p:sp>
      <p:sp>
        <p:nvSpPr>
          <p:cNvPr name="TextBox 9" id="9"/>
          <p:cNvSpPr txBox="true"/>
          <p:nvPr/>
        </p:nvSpPr>
        <p:spPr>
          <a:xfrm rot="0">
            <a:off x="4952169" y="3048000"/>
            <a:ext cx="8383661" cy="4191000"/>
          </a:xfrm>
          <a:prstGeom prst="rect">
            <a:avLst/>
          </a:prstGeom>
        </p:spPr>
        <p:txBody>
          <a:bodyPr anchor="t" rtlCol="false" tIns="0" lIns="0" bIns="0" rIns="0">
            <a:spAutoFit/>
          </a:bodyPr>
          <a:lstStyle/>
          <a:p>
            <a:pPr algn="ctr">
              <a:lnSpc>
                <a:spcPts val="15000"/>
              </a:lnSpc>
            </a:pPr>
            <a:r>
              <a:rPr lang="en-US" sz="15000">
                <a:solidFill>
                  <a:srgbClr val="FFFFFF"/>
                </a:solidFill>
                <a:latin typeface="Funtastic"/>
                <a:ea typeface="Funtastic"/>
                <a:cs typeface="Funtastic"/>
                <a:sym typeface="Funtastic"/>
              </a:rPr>
              <a:t>TERIMA KASIH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15768115" y="4806563"/>
            <a:ext cx="2519885" cy="3716830"/>
          </a:xfrm>
          <a:custGeom>
            <a:avLst/>
            <a:gdLst/>
            <a:ahLst/>
            <a:cxnLst/>
            <a:rect r="r" b="b" t="t" l="l"/>
            <a:pathLst>
              <a:path h="3716830" w="2519885">
                <a:moveTo>
                  <a:pt x="0" y="0"/>
                </a:moveTo>
                <a:lnTo>
                  <a:pt x="2519885" y="0"/>
                </a:lnTo>
                <a:lnTo>
                  <a:pt x="2519885" y="3716830"/>
                </a:lnTo>
                <a:lnTo>
                  <a:pt x="0" y="3716830"/>
                </a:lnTo>
                <a:lnTo>
                  <a:pt x="0" y="0"/>
                </a:lnTo>
                <a:close/>
              </a:path>
            </a:pathLst>
          </a:custGeom>
          <a:blipFill>
            <a:blip r:embed="rId3"/>
            <a:stretch>
              <a:fillRect l="0" t="0" r="0" b="0"/>
            </a:stretch>
          </a:blipFill>
        </p:spPr>
      </p:sp>
      <p:sp>
        <p:nvSpPr>
          <p:cNvPr name="Freeform 4" id="4"/>
          <p:cNvSpPr/>
          <p:nvPr/>
        </p:nvSpPr>
        <p:spPr>
          <a:xfrm flipH="false" flipV="false" rot="0">
            <a:off x="-802369" y="7543580"/>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4"/>
            <a:stretch>
              <a:fillRect l="0" t="0" r="0" b="-134594"/>
            </a:stretch>
          </a:blipFill>
        </p:spPr>
      </p:sp>
      <p:sp>
        <p:nvSpPr>
          <p:cNvPr name="Freeform 5" id="5"/>
          <p:cNvSpPr/>
          <p:nvPr/>
        </p:nvSpPr>
        <p:spPr>
          <a:xfrm flipH="false" flipV="false" rot="0">
            <a:off x="-188534" y="6342902"/>
            <a:ext cx="1863481" cy="1868427"/>
          </a:xfrm>
          <a:custGeom>
            <a:avLst/>
            <a:gdLst/>
            <a:ahLst/>
            <a:cxnLst/>
            <a:rect r="r" b="b" t="t" l="l"/>
            <a:pathLst>
              <a:path h="1868427" w="1863481">
                <a:moveTo>
                  <a:pt x="0" y="0"/>
                </a:moveTo>
                <a:lnTo>
                  <a:pt x="1863482" y="0"/>
                </a:lnTo>
                <a:lnTo>
                  <a:pt x="1863482" y="1868427"/>
                </a:lnTo>
                <a:lnTo>
                  <a:pt x="0" y="1868427"/>
                </a:lnTo>
                <a:lnTo>
                  <a:pt x="0" y="0"/>
                </a:lnTo>
                <a:close/>
              </a:path>
            </a:pathLst>
          </a:custGeom>
          <a:blipFill>
            <a:blip r:embed="rId5"/>
            <a:stretch>
              <a:fillRect l="0" t="0" r="0" b="0"/>
            </a:stretch>
          </a:blipFill>
        </p:spPr>
      </p:sp>
      <p:sp>
        <p:nvSpPr>
          <p:cNvPr name="Freeform 6" id="6"/>
          <p:cNvSpPr/>
          <p:nvPr/>
        </p:nvSpPr>
        <p:spPr>
          <a:xfrm flipH="false" flipV="false" rot="0">
            <a:off x="743207" y="7277115"/>
            <a:ext cx="2417520" cy="2232199"/>
          </a:xfrm>
          <a:custGeom>
            <a:avLst/>
            <a:gdLst/>
            <a:ahLst/>
            <a:cxnLst/>
            <a:rect r="r" b="b" t="t" l="l"/>
            <a:pathLst>
              <a:path h="2232199" w="2417520">
                <a:moveTo>
                  <a:pt x="0" y="0"/>
                </a:moveTo>
                <a:lnTo>
                  <a:pt x="2417520" y="0"/>
                </a:lnTo>
                <a:lnTo>
                  <a:pt x="2417520" y="2232199"/>
                </a:lnTo>
                <a:lnTo>
                  <a:pt x="0" y="2232199"/>
                </a:lnTo>
                <a:lnTo>
                  <a:pt x="0" y="0"/>
                </a:lnTo>
                <a:close/>
              </a:path>
            </a:pathLst>
          </a:custGeom>
          <a:blipFill>
            <a:blip r:embed="rId6"/>
            <a:stretch>
              <a:fillRect l="0" t="0" r="0" b="0"/>
            </a:stretch>
          </a:blipFill>
        </p:spPr>
      </p:sp>
      <p:sp>
        <p:nvSpPr>
          <p:cNvPr name="TextBox 7" id="7"/>
          <p:cNvSpPr txBox="true"/>
          <p:nvPr/>
        </p:nvSpPr>
        <p:spPr>
          <a:xfrm rot="0">
            <a:off x="4771284" y="1085850"/>
            <a:ext cx="9633136" cy="1162051"/>
          </a:xfrm>
          <a:prstGeom prst="rect">
            <a:avLst/>
          </a:prstGeom>
        </p:spPr>
        <p:txBody>
          <a:bodyPr anchor="t" rtlCol="false" tIns="0" lIns="0" bIns="0" rIns="0">
            <a:spAutoFit/>
          </a:bodyPr>
          <a:lstStyle/>
          <a:p>
            <a:pPr algn="ctr">
              <a:lnSpc>
                <a:spcPts val="7200"/>
              </a:lnSpc>
            </a:pPr>
            <a:r>
              <a:rPr lang="en-US" sz="8000">
                <a:solidFill>
                  <a:srgbClr val="FFFFFF"/>
                </a:solidFill>
                <a:latin typeface="Funtastic"/>
                <a:ea typeface="Funtastic"/>
                <a:cs typeface="Funtastic"/>
                <a:sym typeface="Funtastic"/>
              </a:rPr>
              <a:t>RUMUSAN MASALAH</a:t>
            </a:r>
          </a:p>
        </p:txBody>
      </p:sp>
      <p:sp>
        <p:nvSpPr>
          <p:cNvPr name="Freeform 8" id="8"/>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7"/>
            <a:stretch>
              <a:fillRect l="0" t="0" r="0" b="0"/>
            </a:stretch>
          </a:blipFill>
        </p:spPr>
      </p:sp>
      <p:sp>
        <p:nvSpPr>
          <p:cNvPr name="Freeform 9" id="9"/>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7"/>
            <a:stretch>
              <a:fillRect l="0" t="0" r="0" b="0"/>
            </a:stretch>
          </a:blipFill>
        </p:spPr>
      </p:sp>
      <p:sp>
        <p:nvSpPr>
          <p:cNvPr name="TextBox 10" id="10"/>
          <p:cNvSpPr txBox="true"/>
          <p:nvPr/>
        </p:nvSpPr>
        <p:spPr>
          <a:xfrm rot="0">
            <a:off x="1327358" y="2155266"/>
            <a:ext cx="15633285" cy="7649295"/>
          </a:xfrm>
          <a:prstGeom prst="rect">
            <a:avLst/>
          </a:prstGeom>
        </p:spPr>
        <p:txBody>
          <a:bodyPr anchor="t" rtlCol="false" tIns="0" lIns="0" bIns="0" rIns="0">
            <a:spAutoFit/>
          </a:bodyPr>
          <a:lstStyle/>
          <a:p>
            <a:pPr algn="just">
              <a:lnSpc>
                <a:spcPts val="3460"/>
              </a:lnSpc>
            </a:pPr>
            <a:r>
              <a:rPr lang="en-US" sz="3008" b="true">
                <a:solidFill>
                  <a:srgbClr val="3F2A29"/>
                </a:solidFill>
                <a:latin typeface="Montserrat Bold"/>
                <a:ea typeface="Montserrat Bold"/>
                <a:cs typeface="Montserrat Bold"/>
                <a:sym typeface="Montserrat Bold"/>
              </a:rPr>
              <a:t> </a:t>
            </a:r>
            <a:r>
              <a:rPr lang="en-US" sz="3008" b="true">
                <a:solidFill>
                  <a:srgbClr val="3F2A29"/>
                </a:solidFill>
                <a:latin typeface="Montserrat Bold"/>
                <a:ea typeface="Montserrat Bold"/>
                <a:cs typeface="Montserrat Bold"/>
                <a:sym typeface="Montserrat Bold"/>
              </a:rPr>
              <a:t> </a:t>
            </a:r>
          </a:p>
          <a:p>
            <a:pPr algn="just">
              <a:lnSpc>
                <a:spcPts val="3460"/>
              </a:lnSpc>
            </a:pPr>
            <a:r>
              <a:rPr lang="en-US" sz="3008" b="true">
                <a:solidFill>
                  <a:srgbClr val="3F2A29"/>
                </a:solidFill>
                <a:latin typeface="Montserrat Bold"/>
                <a:ea typeface="Montserrat Bold"/>
                <a:cs typeface="Montserrat Bold"/>
                <a:sym typeface="Montserrat Bold"/>
              </a:rPr>
              <a:t>1️⃣Monitoring Suhu &amp; Kelembaban:</a:t>
            </a:r>
          </a:p>
          <a:p>
            <a:pPr algn="just">
              <a:lnSpc>
                <a:spcPts val="3460"/>
              </a:lnSpc>
            </a:pPr>
            <a:r>
              <a:rPr lang="en-US" sz="3008" b="true">
                <a:solidFill>
                  <a:srgbClr val="3F2A29"/>
                </a:solidFill>
                <a:latin typeface="Montserrat Bold"/>
                <a:ea typeface="Montserrat Bold"/>
                <a:cs typeface="Montserrat Bold"/>
                <a:sym typeface="Montserrat Bold"/>
              </a:rPr>
              <a:t> Rancang sistem dengan sensor industri Modbus untuk pemantauan suhu dan kelembaban yang andal, menjaga kualitas jagung selama penyimpanan.</a:t>
            </a:r>
          </a:p>
          <a:p>
            <a:pPr algn="just">
              <a:lnSpc>
                <a:spcPts val="3460"/>
              </a:lnSpc>
            </a:pPr>
            <a:r>
              <a:rPr lang="en-US" sz="3008" b="true">
                <a:solidFill>
                  <a:srgbClr val="3F2A29"/>
                </a:solidFill>
                <a:latin typeface="Montserrat Bold"/>
                <a:ea typeface="Montserrat Bold"/>
                <a:cs typeface="Montserrat Bold"/>
                <a:sym typeface="Montserrat Bold"/>
              </a:rPr>
              <a:t>2️⃣Arsitektur Komunikasi:</a:t>
            </a:r>
          </a:p>
          <a:p>
            <a:pPr algn="just">
              <a:lnSpc>
                <a:spcPts val="3460"/>
              </a:lnSpc>
            </a:pPr>
            <a:r>
              <a:rPr lang="en-US" sz="3008" b="true">
                <a:solidFill>
                  <a:srgbClr val="3F2A29"/>
                </a:solidFill>
                <a:latin typeface="Montserrat Bold"/>
                <a:ea typeface="Montserrat Bold"/>
                <a:cs typeface="Montserrat Bold"/>
                <a:sym typeface="Montserrat Bold"/>
              </a:rPr>
              <a:t> Bangun komunikasi Modbus RTU dan TCP Server (Rust) untuk pertukaran data sensor yang akurat dan cepat ke pusat pengolahan.</a:t>
            </a:r>
          </a:p>
          <a:p>
            <a:pPr algn="just">
              <a:lnSpc>
                <a:spcPts val="3460"/>
              </a:lnSpc>
            </a:pPr>
            <a:r>
              <a:rPr lang="en-US" sz="3008" b="true">
                <a:solidFill>
                  <a:srgbClr val="3F2A29"/>
                </a:solidFill>
                <a:latin typeface="Montserrat Bold"/>
                <a:ea typeface="Montserrat Bold"/>
                <a:cs typeface="Montserrat Bold"/>
                <a:sym typeface="Montserrat Bold"/>
              </a:rPr>
              <a:t>3️⃣Penyimpanan &amp; Visualisasi:</a:t>
            </a:r>
          </a:p>
          <a:p>
            <a:pPr algn="just">
              <a:lnSpc>
                <a:spcPts val="3460"/>
              </a:lnSpc>
            </a:pPr>
            <a:r>
              <a:rPr lang="en-US" sz="3008" b="true">
                <a:solidFill>
                  <a:srgbClr val="3F2A29"/>
                </a:solidFill>
                <a:latin typeface="Montserrat Bold"/>
                <a:ea typeface="Montserrat Bold"/>
                <a:cs typeface="Montserrat Bold"/>
                <a:sym typeface="Montserrat Bold"/>
              </a:rPr>
              <a:t> Gunakan InfluxDB untuk penyimpanan time-series dan Grafana untuk dashboard real-time yang mudah diakses.</a:t>
            </a:r>
          </a:p>
          <a:p>
            <a:pPr algn="just">
              <a:lnSpc>
                <a:spcPts val="3460"/>
              </a:lnSpc>
            </a:pPr>
            <a:r>
              <a:rPr lang="en-US" sz="3008" b="true">
                <a:solidFill>
                  <a:srgbClr val="3F2A29"/>
                </a:solidFill>
                <a:latin typeface="Montserrat Bold"/>
                <a:ea typeface="Montserrat Bold"/>
                <a:cs typeface="Montserrat Bold"/>
                <a:sym typeface="Montserrat Bold"/>
              </a:rPr>
              <a:t>4️⃣Aplikasi Desktop Qt:</a:t>
            </a:r>
          </a:p>
          <a:p>
            <a:pPr algn="just">
              <a:lnSpc>
                <a:spcPts val="3460"/>
              </a:lnSpc>
            </a:pPr>
            <a:r>
              <a:rPr lang="en-US" sz="3008" b="true">
                <a:solidFill>
                  <a:srgbClr val="3F2A29"/>
                </a:solidFill>
                <a:latin typeface="Montserrat Bold"/>
                <a:ea typeface="Montserrat Bold"/>
                <a:cs typeface="Montserrat Bold"/>
                <a:sym typeface="Montserrat Bold"/>
              </a:rPr>
              <a:t> Kembangkan aplikasi Qt dengan antarmuka interaktif, kontrol sistem, dan indikator status yang user-friendly untuk monitoring lokal.</a:t>
            </a:r>
          </a:p>
          <a:p>
            <a:pPr algn="just">
              <a:lnSpc>
                <a:spcPts val="3460"/>
              </a:lnSpc>
            </a:pPr>
            <a:r>
              <a:rPr lang="en-US" sz="3008" b="true">
                <a:solidFill>
                  <a:srgbClr val="3F2A29"/>
                </a:solidFill>
                <a:latin typeface="Montserrat Bold"/>
                <a:ea typeface="Montserrat Bold"/>
                <a:cs typeface="Montserrat Bold"/>
                <a:sym typeface="Montserrat Bold"/>
              </a:rPr>
              <a:t>5️⃣Integrasi Blockchain:</a:t>
            </a:r>
          </a:p>
          <a:p>
            <a:pPr algn="just">
              <a:lnSpc>
                <a:spcPts val="3460"/>
              </a:lnSpc>
            </a:pPr>
            <a:r>
              <a:rPr lang="en-US" sz="3008" b="true">
                <a:solidFill>
                  <a:srgbClr val="3F2A29"/>
                </a:solidFill>
                <a:latin typeface="Montserrat Bold"/>
                <a:ea typeface="Montserrat Bold"/>
                <a:cs typeface="Montserrat Bold"/>
                <a:sym typeface="Montserrat Bold"/>
              </a:rPr>
              <a:t> Integrasikan blockchain Web3 untuk mencatat data suhu/kelembaban secara aman, transparan, dan traceable dalam rantai pasok jagung.</a:t>
            </a:r>
          </a:p>
          <a:p>
            <a:pPr algn="just">
              <a:lnSpc>
                <a:spcPts val="3309"/>
              </a:lnSpc>
            </a:pPr>
          </a:p>
          <a:p>
            <a:pPr algn="just">
              <a:lnSpc>
                <a:spcPts val="1769"/>
              </a:lnSpc>
            </a:pPr>
          </a:p>
        </p:txBody>
      </p:sp>
      <p:sp>
        <p:nvSpPr>
          <p:cNvPr name="Freeform 11" id="11"/>
          <p:cNvSpPr/>
          <p:nvPr/>
        </p:nvSpPr>
        <p:spPr>
          <a:xfrm flipH="false" flipV="false" rot="0">
            <a:off x="1518610" y="-229502"/>
            <a:ext cx="1642116" cy="1662061"/>
          </a:xfrm>
          <a:custGeom>
            <a:avLst/>
            <a:gdLst/>
            <a:ahLst/>
            <a:cxnLst/>
            <a:rect r="r" b="b" t="t" l="l"/>
            <a:pathLst>
              <a:path h="1662061" w="1642116">
                <a:moveTo>
                  <a:pt x="0" y="0"/>
                </a:moveTo>
                <a:lnTo>
                  <a:pt x="1642117" y="0"/>
                </a:lnTo>
                <a:lnTo>
                  <a:pt x="1642117" y="1662061"/>
                </a:lnTo>
                <a:lnTo>
                  <a:pt x="0" y="1662061"/>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15768115" y="4806563"/>
            <a:ext cx="2519885" cy="3716830"/>
          </a:xfrm>
          <a:custGeom>
            <a:avLst/>
            <a:gdLst/>
            <a:ahLst/>
            <a:cxnLst/>
            <a:rect r="r" b="b" t="t" l="l"/>
            <a:pathLst>
              <a:path h="3716830" w="2519885">
                <a:moveTo>
                  <a:pt x="0" y="0"/>
                </a:moveTo>
                <a:lnTo>
                  <a:pt x="2519885" y="0"/>
                </a:lnTo>
                <a:lnTo>
                  <a:pt x="2519885" y="3716830"/>
                </a:lnTo>
                <a:lnTo>
                  <a:pt x="0" y="3716830"/>
                </a:lnTo>
                <a:lnTo>
                  <a:pt x="0" y="0"/>
                </a:lnTo>
                <a:close/>
              </a:path>
            </a:pathLst>
          </a:custGeom>
          <a:blipFill>
            <a:blip r:embed="rId3"/>
            <a:stretch>
              <a:fillRect l="0" t="0" r="0" b="0"/>
            </a:stretch>
          </a:blipFill>
        </p:spPr>
      </p:sp>
      <p:sp>
        <p:nvSpPr>
          <p:cNvPr name="Freeform 4" id="4"/>
          <p:cNvSpPr/>
          <p:nvPr/>
        </p:nvSpPr>
        <p:spPr>
          <a:xfrm flipH="false" flipV="false" rot="0">
            <a:off x="-802369" y="7543580"/>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4"/>
            <a:stretch>
              <a:fillRect l="0" t="0" r="0" b="-134594"/>
            </a:stretch>
          </a:blipFill>
        </p:spPr>
      </p:sp>
      <p:sp>
        <p:nvSpPr>
          <p:cNvPr name="Freeform 5" id="5"/>
          <p:cNvSpPr/>
          <p:nvPr/>
        </p:nvSpPr>
        <p:spPr>
          <a:xfrm flipH="false" flipV="false" rot="0">
            <a:off x="-188534" y="6342902"/>
            <a:ext cx="1863481" cy="1868427"/>
          </a:xfrm>
          <a:custGeom>
            <a:avLst/>
            <a:gdLst/>
            <a:ahLst/>
            <a:cxnLst/>
            <a:rect r="r" b="b" t="t" l="l"/>
            <a:pathLst>
              <a:path h="1868427" w="1863481">
                <a:moveTo>
                  <a:pt x="0" y="0"/>
                </a:moveTo>
                <a:lnTo>
                  <a:pt x="1863482" y="0"/>
                </a:lnTo>
                <a:lnTo>
                  <a:pt x="1863482" y="1868427"/>
                </a:lnTo>
                <a:lnTo>
                  <a:pt x="0" y="1868427"/>
                </a:lnTo>
                <a:lnTo>
                  <a:pt x="0" y="0"/>
                </a:lnTo>
                <a:close/>
              </a:path>
            </a:pathLst>
          </a:custGeom>
          <a:blipFill>
            <a:blip r:embed="rId5"/>
            <a:stretch>
              <a:fillRect l="0" t="0" r="0" b="0"/>
            </a:stretch>
          </a:blipFill>
        </p:spPr>
      </p:sp>
      <p:sp>
        <p:nvSpPr>
          <p:cNvPr name="Freeform 6" id="6"/>
          <p:cNvSpPr/>
          <p:nvPr/>
        </p:nvSpPr>
        <p:spPr>
          <a:xfrm flipH="false" flipV="false" rot="0">
            <a:off x="743207" y="7277115"/>
            <a:ext cx="2417520" cy="2232199"/>
          </a:xfrm>
          <a:custGeom>
            <a:avLst/>
            <a:gdLst/>
            <a:ahLst/>
            <a:cxnLst/>
            <a:rect r="r" b="b" t="t" l="l"/>
            <a:pathLst>
              <a:path h="2232199" w="2417520">
                <a:moveTo>
                  <a:pt x="0" y="0"/>
                </a:moveTo>
                <a:lnTo>
                  <a:pt x="2417520" y="0"/>
                </a:lnTo>
                <a:lnTo>
                  <a:pt x="2417520" y="2232199"/>
                </a:lnTo>
                <a:lnTo>
                  <a:pt x="0" y="2232199"/>
                </a:lnTo>
                <a:lnTo>
                  <a:pt x="0" y="0"/>
                </a:lnTo>
                <a:close/>
              </a:path>
            </a:pathLst>
          </a:custGeom>
          <a:blipFill>
            <a:blip r:embed="rId6"/>
            <a:stretch>
              <a:fillRect l="0" t="0" r="0" b="0"/>
            </a:stretch>
          </a:blipFill>
        </p:spPr>
      </p:sp>
      <p:sp>
        <p:nvSpPr>
          <p:cNvPr name="TextBox 7" id="7"/>
          <p:cNvSpPr txBox="true"/>
          <p:nvPr/>
        </p:nvSpPr>
        <p:spPr>
          <a:xfrm rot="0">
            <a:off x="4771284" y="1085850"/>
            <a:ext cx="9633136" cy="1162051"/>
          </a:xfrm>
          <a:prstGeom prst="rect">
            <a:avLst/>
          </a:prstGeom>
        </p:spPr>
        <p:txBody>
          <a:bodyPr anchor="t" rtlCol="false" tIns="0" lIns="0" bIns="0" rIns="0">
            <a:spAutoFit/>
          </a:bodyPr>
          <a:lstStyle/>
          <a:p>
            <a:pPr algn="ctr">
              <a:lnSpc>
                <a:spcPts val="7200"/>
              </a:lnSpc>
            </a:pPr>
            <a:r>
              <a:rPr lang="en-US" sz="8000">
                <a:solidFill>
                  <a:srgbClr val="FFFFFF"/>
                </a:solidFill>
                <a:latin typeface="Funtastic"/>
                <a:ea typeface="Funtastic"/>
                <a:cs typeface="Funtastic"/>
                <a:sym typeface="Funtastic"/>
              </a:rPr>
              <a:t>TUJUAN PENELITIAN</a:t>
            </a:r>
          </a:p>
        </p:txBody>
      </p:sp>
      <p:sp>
        <p:nvSpPr>
          <p:cNvPr name="Freeform 8" id="8"/>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7"/>
            <a:stretch>
              <a:fillRect l="0" t="0" r="0" b="0"/>
            </a:stretch>
          </a:blipFill>
        </p:spPr>
      </p:sp>
      <p:sp>
        <p:nvSpPr>
          <p:cNvPr name="Freeform 9" id="9"/>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7"/>
            <a:stretch>
              <a:fillRect l="0" t="0" r="0" b="0"/>
            </a:stretch>
          </a:blipFill>
        </p:spPr>
      </p:sp>
      <p:sp>
        <p:nvSpPr>
          <p:cNvPr name="TextBox 10" id="10"/>
          <p:cNvSpPr txBox="true"/>
          <p:nvPr/>
        </p:nvSpPr>
        <p:spPr>
          <a:xfrm rot="0">
            <a:off x="1327358" y="2847350"/>
            <a:ext cx="15633285" cy="5458517"/>
          </a:xfrm>
          <a:prstGeom prst="rect">
            <a:avLst/>
          </a:prstGeom>
        </p:spPr>
        <p:txBody>
          <a:bodyPr anchor="t" rtlCol="false" tIns="0" lIns="0" bIns="0" rIns="0">
            <a:spAutoFit/>
          </a:bodyPr>
          <a:lstStyle/>
          <a:p>
            <a:pPr algn="just">
              <a:lnSpc>
                <a:spcPts val="3300"/>
              </a:lnSpc>
            </a:pPr>
          </a:p>
          <a:p>
            <a:pPr algn="just">
              <a:lnSpc>
                <a:spcPts val="3450"/>
              </a:lnSpc>
            </a:pPr>
            <a:r>
              <a:rPr lang="en-US" sz="3000" b="true">
                <a:solidFill>
                  <a:srgbClr val="3F2A29"/>
                </a:solidFill>
                <a:latin typeface="Montserrat Bold"/>
                <a:ea typeface="Montserrat Bold"/>
                <a:cs typeface="Montserrat Bold"/>
                <a:sym typeface="Montserrat Bold"/>
              </a:rPr>
              <a:t>1️⃣Membangun sistem monitoring suhu dan kelembaban dengan sensor SHT20 dan ESP32-S3 (Modbus RTU) untuk penyimpanan jagung.</a:t>
            </a:r>
          </a:p>
          <a:p>
            <a:pPr algn="just">
              <a:lnSpc>
                <a:spcPts val="3450"/>
              </a:lnSpc>
            </a:pPr>
            <a:r>
              <a:rPr lang="en-US" sz="3000" b="true">
                <a:solidFill>
                  <a:srgbClr val="3F2A29"/>
                </a:solidFill>
                <a:latin typeface="Montserrat Bold"/>
                <a:ea typeface="Montserrat Bold"/>
                <a:cs typeface="Montserrat Bold"/>
                <a:sym typeface="Montserrat Bold"/>
              </a:rPr>
              <a:t>2️⃣Mengimplementasikan arsitektur TCP Server (Rust) untuk pemrosesan data real-time.</a:t>
            </a:r>
          </a:p>
          <a:p>
            <a:pPr algn="just">
              <a:lnSpc>
                <a:spcPts val="3450"/>
              </a:lnSpc>
            </a:pPr>
            <a:r>
              <a:rPr lang="en-US" sz="3000" b="true">
                <a:solidFill>
                  <a:srgbClr val="3F2A29"/>
                </a:solidFill>
                <a:latin typeface="Montserrat Bold"/>
                <a:ea typeface="Montserrat Bold"/>
                <a:cs typeface="Montserrat Bold"/>
                <a:sym typeface="Montserrat Bold"/>
              </a:rPr>
              <a:t>3️⃣Mengembangkan penyimpanan time-series dengan InfluxDB dan visualisasi real-time di Grafana.</a:t>
            </a:r>
          </a:p>
          <a:p>
            <a:pPr algn="just">
              <a:lnSpc>
                <a:spcPts val="3450"/>
              </a:lnSpc>
            </a:pPr>
            <a:r>
              <a:rPr lang="en-US" sz="3000" b="true">
                <a:solidFill>
                  <a:srgbClr val="3F2A29"/>
                </a:solidFill>
                <a:latin typeface="Montserrat Bold"/>
                <a:ea typeface="Montserrat Bold"/>
                <a:cs typeface="Montserrat Bold"/>
                <a:sym typeface="Montserrat Bold"/>
              </a:rPr>
              <a:t>4️⃣Merancang aplikasi desktop Qt (Qt5/Qt6) untuk monitoring lokal yang informatif dan mudah digunakan.</a:t>
            </a:r>
          </a:p>
          <a:p>
            <a:pPr algn="just">
              <a:lnSpc>
                <a:spcPts val="3450"/>
              </a:lnSpc>
            </a:pPr>
            <a:r>
              <a:rPr lang="en-US" sz="3000" b="true">
                <a:solidFill>
                  <a:srgbClr val="3F2A29"/>
                </a:solidFill>
                <a:latin typeface="Montserrat Bold"/>
                <a:ea typeface="Montserrat Bold"/>
                <a:cs typeface="Montserrat Bold"/>
                <a:sym typeface="Montserrat Bold"/>
              </a:rPr>
              <a:t>5️⃣Mengintegrasikan blockchain Web3 untuk pencatatan data suhu/kelembaban secara immutable demi transparansi dan traceability rantai pasok jagung.</a:t>
            </a:r>
          </a:p>
          <a:p>
            <a:pPr algn="just">
              <a:lnSpc>
                <a:spcPts val="1769"/>
              </a:lnSpc>
            </a:pPr>
          </a:p>
        </p:txBody>
      </p:sp>
      <p:sp>
        <p:nvSpPr>
          <p:cNvPr name="Freeform 11" id="11"/>
          <p:cNvSpPr/>
          <p:nvPr/>
        </p:nvSpPr>
        <p:spPr>
          <a:xfrm flipH="false" flipV="false" rot="0">
            <a:off x="1518610" y="-229502"/>
            <a:ext cx="1642116" cy="1662061"/>
          </a:xfrm>
          <a:custGeom>
            <a:avLst/>
            <a:gdLst/>
            <a:ahLst/>
            <a:cxnLst/>
            <a:rect r="r" b="b" t="t" l="l"/>
            <a:pathLst>
              <a:path h="1662061" w="1642116">
                <a:moveTo>
                  <a:pt x="0" y="0"/>
                </a:moveTo>
                <a:lnTo>
                  <a:pt x="1642117" y="0"/>
                </a:lnTo>
                <a:lnTo>
                  <a:pt x="1642117" y="1662061"/>
                </a:lnTo>
                <a:lnTo>
                  <a:pt x="0" y="1662061"/>
                </a:lnTo>
                <a:lnTo>
                  <a:pt x="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15768115" y="4806563"/>
            <a:ext cx="2519885" cy="3716830"/>
          </a:xfrm>
          <a:custGeom>
            <a:avLst/>
            <a:gdLst/>
            <a:ahLst/>
            <a:cxnLst/>
            <a:rect r="r" b="b" t="t" l="l"/>
            <a:pathLst>
              <a:path h="3716830" w="2519885">
                <a:moveTo>
                  <a:pt x="0" y="0"/>
                </a:moveTo>
                <a:lnTo>
                  <a:pt x="2519885" y="0"/>
                </a:lnTo>
                <a:lnTo>
                  <a:pt x="2519885" y="3716830"/>
                </a:lnTo>
                <a:lnTo>
                  <a:pt x="0" y="3716830"/>
                </a:lnTo>
                <a:lnTo>
                  <a:pt x="0" y="0"/>
                </a:lnTo>
                <a:close/>
              </a:path>
            </a:pathLst>
          </a:custGeom>
          <a:blipFill>
            <a:blip r:embed="rId3"/>
            <a:stretch>
              <a:fillRect l="0" t="0" r="0" b="0"/>
            </a:stretch>
          </a:blipFill>
        </p:spPr>
      </p:sp>
      <p:sp>
        <p:nvSpPr>
          <p:cNvPr name="Freeform 4" id="4"/>
          <p:cNvSpPr/>
          <p:nvPr/>
        </p:nvSpPr>
        <p:spPr>
          <a:xfrm flipH="false" flipV="false" rot="0">
            <a:off x="-802369" y="7543580"/>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4"/>
            <a:stretch>
              <a:fillRect l="0" t="0" r="0" b="-134594"/>
            </a:stretch>
          </a:blipFill>
        </p:spPr>
      </p:sp>
      <p:sp>
        <p:nvSpPr>
          <p:cNvPr name="Freeform 5" id="5"/>
          <p:cNvSpPr/>
          <p:nvPr/>
        </p:nvSpPr>
        <p:spPr>
          <a:xfrm flipH="false" flipV="false" rot="0">
            <a:off x="-188534" y="6342902"/>
            <a:ext cx="1863481" cy="1868427"/>
          </a:xfrm>
          <a:custGeom>
            <a:avLst/>
            <a:gdLst/>
            <a:ahLst/>
            <a:cxnLst/>
            <a:rect r="r" b="b" t="t" l="l"/>
            <a:pathLst>
              <a:path h="1868427" w="1863481">
                <a:moveTo>
                  <a:pt x="0" y="0"/>
                </a:moveTo>
                <a:lnTo>
                  <a:pt x="1863482" y="0"/>
                </a:lnTo>
                <a:lnTo>
                  <a:pt x="1863482" y="1868427"/>
                </a:lnTo>
                <a:lnTo>
                  <a:pt x="0" y="1868427"/>
                </a:lnTo>
                <a:lnTo>
                  <a:pt x="0" y="0"/>
                </a:lnTo>
                <a:close/>
              </a:path>
            </a:pathLst>
          </a:custGeom>
          <a:blipFill>
            <a:blip r:embed="rId5"/>
            <a:stretch>
              <a:fillRect l="0" t="0" r="0" b="0"/>
            </a:stretch>
          </a:blipFill>
        </p:spPr>
      </p:sp>
      <p:sp>
        <p:nvSpPr>
          <p:cNvPr name="Freeform 6" id="6"/>
          <p:cNvSpPr/>
          <p:nvPr/>
        </p:nvSpPr>
        <p:spPr>
          <a:xfrm flipH="false" flipV="false" rot="0">
            <a:off x="743207" y="7277115"/>
            <a:ext cx="2417520" cy="2232199"/>
          </a:xfrm>
          <a:custGeom>
            <a:avLst/>
            <a:gdLst/>
            <a:ahLst/>
            <a:cxnLst/>
            <a:rect r="r" b="b" t="t" l="l"/>
            <a:pathLst>
              <a:path h="2232199" w="2417520">
                <a:moveTo>
                  <a:pt x="0" y="0"/>
                </a:moveTo>
                <a:lnTo>
                  <a:pt x="2417520" y="0"/>
                </a:lnTo>
                <a:lnTo>
                  <a:pt x="2417520" y="2232199"/>
                </a:lnTo>
                <a:lnTo>
                  <a:pt x="0" y="2232199"/>
                </a:lnTo>
                <a:lnTo>
                  <a:pt x="0" y="0"/>
                </a:lnTo>
                <a:close/>
              </a:path>
            </a:pathLst>
          </a:custGeom>
          <a:blipFill>
            <a:blip r:embed="rId6"/>
            <a:stretch>
              <a:fillRect l="0" t="0" r="0" b="0"/>
            </a:stretch>
          </a:blipFill>
        </p:spPr>
      </p:sp>
      <p:sp>
        <p:nvSpPr>
          <p:cNvPr name="TextBox 7" id="7"/>
          <p:cNvSpPr txBox="true"/>
          <p:nvPr/>
        </p:nvSpPr>
        <p:spPr>
          <a:xfrm rot="0">
            <a:off x="4771284" y="1085850"/>
            <a:ext cx="10275483" cy="1162051"/>
          </a:xfrm>
          <a:prstGeom prst="rect">
            <a:avLst/>
          </a:prstGeom>
        </p:spPr>
        <p:txBody>
          <a:bodyPr anchor="t" rtlCol="false" tIns="0" lIns="0" bIns="0" rIns="0">
            <a:spAutoFit/>
          </a:bodyPr>
          <a:lstStyle/>
          <a:p>
            <a:pPr algn="ctr">
              <a:lnSpc>
                <a:spcPts val="7200"/>
              </a:lnSpc>
            </a:pPr>
            <a:r>
              <a:rPr lang="en-US" sz="8000">
                <a:solidFill>
                  <a:srgbClr val="FFFFFF"/>
                </a:solidFill>
                <a:latin typeface="Funtastic"/>
                <a:ea typeface="Funtastic"/>
                <a:cs typeface="Funtastic"/>
                <a:sym typeface="Funtastic"/>
              </a:rPr>
              <a:t>MANFAAT PENELITIAN</a:t>
            </a:r>
          </a:p>
        </p:txBody>
      </p:sp>
      <p:sp>
        <p:nvSpPr>
          <p:cNvPr name="Freeform 8" id="8"/>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7"/>
            <a:stretch>
              <a:fillRect l="0" t="0" r="0" b="0"/>
            </a:stretch>
          </a:blipFill>
        </p:spPr>
      </p:sp>
      <p:sp>
        <p:nvSpPr>
          <p:cNvPr name="Freeform 9" id="9"/>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7"/>
            <a:stretch>
              <a:fillRect l="0" t="0" r="0" b="0"/>
            </a:stretch>
          </a:blipFill>
        </p:spPr>
      </p:sp>
      <p:sp>
        <p:nvSpPr>
          <p:cNvPr name="TextBox 10" id="10"/>
          <p:cNvSpPr txBox="true"/>
          <p:nvPr/>
        </p:nvSpPr>
        <p:spPr>
          <a:xfrm rot="0">
            <a:off x="1710373" y="2414587"/>
            <a:ext cx="14867255" cy="7283742"/>
          </a:xfrm>
          <a:prstGeom prst="rect">
            <a:avLst/>
          </a:prstGeom>
        </p:spPr>
        <p:txBody>
          <a:bodyPr anchor="t" rtlCol="false" tIns="0" lIns="0" bIns="0" rIns="0">
            <a:spAutoFit/>
          </a:bodyPr>
          <a:lstStyle/>
          <a:p>
            <a:pPr algn="just">
              <a:lnSpc>
                <a:spcPts val="1917"/>
              </a:lnSpc>
            </a:pPr>
            <a:r>
              <a:rPr lang="en-US" sz="1743" b="true">
                <a:solidFill>
                  <a:srgbClr val="3F2A29"/>
                </a:solidFill>
                <a:latin typeface="Montserrat Bold"/>
                <a:ea typeface="Montserrat Bold"/>
                <a:cs typeface="Montserrat Bold"/>
                <a:sym typeface="Montserrat Bold"/>
              </a:rPr>
              <a:t> </a:t>
            </a:r>
          </a:p>
          <a:p>
            <a:pPr algn="just">
              <a:lnSpc>
                <a:spcPts val="3749"/>
              </a:lnSpc>
            </a:pPr>
          </a:p>
          <a:p>
            <a:pPr algn="just">
              <a:lnSpc>
                <a:spcPts val="3749"/>
              </a:lnSpc>
            </a:pPr>
            <a:r>
              <a:rPr lang="en-US" sz="3260" b="true">
                <a:solidFill>
                  <a:srgbClr val="3F2A29"/>
                </a:solidFill>
                <a:latin typeface="Montserrat Bold"/>
                <a:ea typeface="Montserrat Bold"/>
                <a:cs typeface="Montserrat Bold"/>
                <a:sym typeface="Montserrat Bold"/>
              </a:rPr>
              <a:t>1️⃣Berkontribusi pada pengembangan ilmu interkoneksi sistem instrumentasi, khususnya integrasi monitoring lingkungan, time-series database, dan blockchain.</a:t>
            </a:r>
          </a:p>
          <a:p>
            <a:pPr algn="just">
              <a:lnSpc>
                <a:spcPts val="3749"/>
              </a:lnSpc>
            </a:pPr>
            <a:r>
              <a:rPr lang="en-US" sz="3260" b="true">
                <a:solidFill>
                  <a:srgbClr val="3F2A29"/>
                </a:solidFill>
                <a:latin typeface="Montserrat Bold"/>
                <a:ea typeface="Montserrat Bold"/>
                <a:cs typeface="Montserrat Bold"/>
                <a:sym typeface="Montserrat Bold"/>
              </a:rPr>
              <a:t>2️⃣Mendukung kepercayaan rantai pasok dengan pencatatan hash data ke blockchain yang aman, transparan, dan dapat diaudit publik.</a:t>
            </a:r>
          </a:p>
          <a:p>
            <a:pPr algn="just">
              <a:lnSpc>
                <a:spcPts val="3749"/>
              </a:lnSpc>
            </a:pPr>
            <a:r>
              <a:rPr lang="en-US" sz="3260" b="true">
                <a:solidFill>
                  <a:srgbClr val="3F2A29"/>
                </a:solidFill>
                <a:latin typeface="Montserrat Bold"/>
                <a:ea typeface="Montserrat Bold"/>
                <a:cs typeface="Montserrat Bold"/>
                <a:sym typeface="Montserrat Bold"/>
              </a:rPr>
              <a:t>3️⃣Menunjang transformasi digital sektor pertanian serta membuka peluang model bisnis berbasis transparansi dan akuntabilitas data.</a:t>
            </a:r>
          </a:p>
          <a:p>
            <a:pPr algn="just">
              <a:lnSpc>
                <a:spcPts val="3749"/>
              </a:lnSpc>
            </a:pPr>
            <a:r>
              <a:rPr lang="en-US" sz="3260" b="true">
                <a:solidFill>
                  <a:srgbClr val="3F2A29"/>
                </a:solidFill>
                <a:latin typeface="Montserrat Bold"/>
                <a:ea typeface="Montserrat Bold"/>
                <a:cs typeface="Montserrat Bold"/>
                <a:sym typeface="Montserrat Bold"/>
              </a:rPr>
              <a:t>4️⃣Mendorong adopsi teknologi decentralized ledger dan open-source monitoring dalam mendukung Industri 4.0 dan Agriculture 4.0 di Indonesia.</a:t>
            </a:r>
          </a:p>
          <a:p>
            <a:pPr algn="just">
              <a:lnSpc>
                <a:spcPts val="3586"/>
              </a:lnSpc>
            </a:pPr>
          </a:p>
          <a:p>
            <a:pPr algn="just">
              <a:lnSpc>
                <a:spcPts val="3586"/>
              </a:lnSpc>
            </a:pPr>
            <a:r>
              <a:rPr lang="en-US" sz="3260" b="true">
                <a:solidFill>
                  <a:srgbClr val="3F2A29"/>
                </a:solidFill>
                <a:latin typeface="Montserrat Bold"/>
                <a:ea typeface="Montserrat Bold"/>
                <a:cs typeface="Montserrat Bold"/>
                <a:sym typeface="Montserrat Bold"/>
              </a:rPr>
              <a:t> </a:t>
            </a:r>
          </a:p>
          <a:p>
            <a:pPr algn="just">
              <a:lnSpc>
                <a:spcPts val="4182"/>
              </a:lnSpc>
            </a:pPr>
          </a:p>
        </p:txBody>
      </p:sp>
      <p:sp>
        <p:nvSpPr>
          <p:cNvPr name="Freeform 11" id="11"/>
          <p:cNvSpPr/>
          <p:nvPr/>
        </p:nvSpPr>
        <p:spPr>
          <a:xfrm flipH="false" flipV="false" rot="0">
            <a:off x="1518610" y="-229502"/>
            <a:ext cx="1642116" cy="1662061"/>
          </a:xfrm>
          <a:custGeom>
            <a:avLst/>
            <a:gdLst/>
            <a:ahLst/>
            <a:cxnLst/>
            <a:rect r="r" b="b" t="t" l="l"/>
            <a:pathLst>
              <a:path h="1662061" w="1642116">
                <a:moveTo>
                  <a:pt x="0" y="0"/>
                </a:moveTo>
                <a:lnTo>
                  <a:pt x="1642117" y="0"/>
                </a:lnTo>
                <a:lnTo>
                  <a:pt x="1642117" y="1662061"/>
                </a:lnTo>
                <a:lnTo>
                  <a:pt x="0" y="1662061"/>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15768115" y="4806563"/>
            <a:ext cx="2519885" cy="3716830"/>
          </a:xfrm>
          <a:custGeom>
            <a:avLst/>
            <a:gdLst/>
            <a:ahLst/>
            <a:cxnLst/>
            <a:rect r="r" b="b" t="t" l="l"/>
            <a:pathLst>
              <a:path h="3716830" w="2519885">
                <a:moveTo>
                  <a:pt x="0" y="0"/>
                </a:moveTo>
                <a:lnTo>
                  <a:pt x="2519885" y="0"/>
                </a:lnTo>
                <a:lnTo>
                  <a:pt x="2519885" y="3716830"/>
                </a:lnTo>
                <a:lnTo>
                  <a:pt x="0" y="3716830"/>
                </a:lnTo>
                <a:lnTo>
                  <a:pt x="0" y="0"/>
                </a:lnTo>
                <a:close/>
              </a:path>
            </a:pathLst>
          </a:custGeom>
          <a:blipFill>
            <a:blip r:embed="rId3"/>
            <a:stretch>
              <a:fillRect l="0" t="0" r="0" b="0"/>
            </a:stretch>
          </a:blipFill>
        </p:spPr>
      </p:sp>
      <p:sp>
        <p:nvSpPr>
          <p:cNvPr name="Freeform 4" id="4"/>
          <p:cNvSpPr/>
          <p:nvPr/>
        </p:nvSpPr>
        <p:spPr>
          <a:xfrm flipH="false" flipV="false" rot="0">
            <a:off x="-802369" y="7543580"/>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4"/>
            <a:stretch>
              <a:fillRect l="0" t="0" r="0" b="-134594"/>
            </a:stretch>
          </a:blipFill>
        </p:spPr>
      </p:sp>
      <p:sp>
        <p:nvSpPr>
          <p:cNvPr name="Freeform 5" id="5"/>
          <p:cNvSpPr/>
          <p:nvPr/>
        </p:nvSpPr>
        <p:spPr>
          <a:xfrm flipH="false" flipV="false" rot="0">
            <a:off x="-188534" y="6342902"/>
            <a:ext cx="1863481" cy="1868427"/>
          </a:xfrm>
          <a:custGeom>
            <a:avLst/>
            <a:gdLst/>
            <a:ahLst/>
            <a:cxnLst/>
            <a:rect r="r" b="b" t="t" l="l"/>
            <a:pathLst>
              <a:path h="1868427" w="1863481">
                <a:moveTo>
                  <a:pt x="0" y="0"/>
                </a:moveTo>
                <a:lnTo>
                  <a:pt x="1863482" y="0"/>
                </a:lnTo>
                <a:lnTo>
                  <a:pt x="1863482" y="1868427"/>
                </a:lnTo>
                <a:lnTo>
                  <a:pt x="0" y="1868427"/>
                </a:lnTo>
                <a:lnTo>
                  <a:pt x="0" y="0"/>
                </a:lnTo>
                <a:close/>
              </a:path>
            </a:pathLst>
          </a:custGeom>
          <a:blipFill>
            <a:blip r:embed="rId5"/>
            <a:stretch>
              <a:fillRect l="0" t="0" r="0" b="0"/>
            </a:stretch>
          </a:blipFill>
        </p:spPr>
      </p:sp>
      <p:sp>
        <p:nvSpPr>
          <p:cNvPr name="Freeform 6" id="6"/>
          <p:cNvSpPr/>
          <p:nvPr/>
        </p:nvSpPr>
        <p:spPr>
          <a:xfrm flipH="false" flipV="false" rot="0">
            <a:off x="743207" y="7277115"/>
            <a:ext cx="2417520" cy="2232199"/>
          </a:xfrm>
          <a:custGeom>
            <a:avLst/>
            <a:gdLst/>
            <a:ahLst/>
            <a:cxnLst/>
            <a:rect r="r" b="b" t="t" l="l"/>
            <a:pathLst>
              <a:path h="2232199" w="2417520">
                <a:moveTo>
                  <a:pt x="0" y="0"/>
                </a:moveTo>
                <a:lnTo>
                  <a:pt x="2417520" y="0"/>
                </a:lnTo>
                <a:lnTo>
                  <a:pt x="2417520" y="2232199"/>
                </a:lnTo>
                <a:lnTo>
                  <a:pt x="0" y="2232199"/>
                </a:lnTo>
                <a:lnTo>
                  <a:pt x="0" y="0"/>
                </a:lnTo>
                <a:close/>
              </a:path>
            </a:pathLst>
          </a:custGeom>
          <a:blipFill>
            <a:blip r:embed="rId6"/>
            <a:stretch>
              <a:fillRect l="0" t="0" r="0" b="0"/>
            </a:stretch>
          </a:blipFill>
        </p:spPr>
      </p:sp>
      <p:sp>
        <p:nvSpPr>
          <p:cNvPr name="TextBox 7" id="7"/>
          <p:cNvSpPr txBox="true"/>
          <p:nvPr/>
        </p:nvSpPr>
        <p:spPr>
          <a:xfrm rot="0">
            <a:off x="4771284" y="1085850"/>
            <a:ext cx="10275483" cy="1162051"/>
          </a:xfrm>
          <a:prstGeom prst="rect">
            <a:avLst/>
          </a:prstGeom>
        </p:spPr>
        <p:txBody>
          <a:bodyPr anchor="t" rtlCol="false" tIns="0" lIns="0" bIns="0" rIns="0">
            <a:spAutoFit/>
          </a:bodyPr>
          <a:lstStyle/>
          <a:p>
            <a:pPr algn="ctr">
              <a:lnSpc>
                <a:spcPts val="7200"/>
              </a:lnSpc>
            </a:pPr>
            <a:r>
              <a:rPr lang="en-US" sz="8000">
                <a:solidFill>
                  <a:srgbClr val="FFFFFF"/>
                </a:solidFill>
                <a:latin typeface="Funtastic"/>
                <a:ea typeface="Funtastic"/>
                <a:cs typeface="Funtastic"/>
                <a:sym typeface="Funtastic"/>
              </a:rPr>
              <a:t>BATASAN PENELITIAN</a:t>
            </a:r>
          </a:p>
        </p:txBody>
      </p:sp>
      <p:sp>
        <p:nvSpPr>
          <p:cNvPr name="Freeform 8" id="8"/>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7"/>
            <a:stretch>
              <a:fillRect l="0" t="0" r="0" b="0"/>
            </a:stretch>
          </a:blipFill>
        </p:spPr>
      </p:sp>
      <p:sp>
        <p:nvSpPr>
          <p:cNvPr name="Freeform 9" id="9"/>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7"/>
            <a:stretch>
              <a:fillRect l="0" t="0" r="0" b="0"/>
            </a:stretch>
          </a:blipFill>
        </p:spPr>
      </p:sp>
      <p:sp>
        <p:nvSpPr>
          <p:cNvPr name="TextBox 10" id="10"/>
          <p:cNvSpPr txBox="true"/>
          <p:nvPr/>
        </p:nvSpPr>
        <p:spPr>
          <a:xfrm rot="0">
            <a:off x="1710373" y="2906327"/>
            <a:ext cx="14867255" cy="6675755"/>
          </a:xfrm>
          <a:prstGeom prst="rect">
            <a:avLst/>
          </a:prstGeom>
        </p:spPr>
        <p:txBody>
          <a:bodyPr anchor="t" rtlCol="false" tIns="0" lIns="0" bIns="0" rIns="0">
            <a:spAutoFit/>
          </a:bodyPr>
          <a:lstStyle/>
          <a:p>
            <a:pPr algn="just">
              <a:lnSpc>
                <a:spcPts val="3080"/>
              </a:lnSpc>
            </a:pPr>
          </a:p>
          <a:p>
            <a:pPr algn="just">
              <a:lnSpc>
                <a:spcPts val="3300"/>
              </a:lnSpc>
            </a:pPr>
            <a:r>
              <a:rPr lang="en-US" sz="3000" b="true">
                <a:solidFill>
                  <a:srgbClr val="3F2A29"/>
                </a:solidFill>
                <a:latin typeface="Montserrat Bold"/>
                <a:ea typeface="Montserrat Bold"/>
                <a:cs typeface="Montserrat Bold"/>
                <a:sym typeface="Montserrat Bold"/>
              </a:rPr>
              <a:t>1️⃣Akuisisi Data:</a:t>
            </a:r>
          </a:p>
          <a:p>
            <a:pPr algn="just">
              <a:lnSpc>
                <a:spcPts val="3300"/>
              </a:lnSpc>
            </a:pPr>
            <a:r>
              <a:rPr lang="en-US" sz="3000" b="true">
                <a:solidFill>
                  <a:srgbClr val="3F2A29"/>
                </a:solidFill>
                <a:latin typeface="Montserrat Bold"/>
                <a:ea typeface="Montserrat Bold"/>
                <a:cs typeface="Montserrat Bold"/>
                <a:sym typeface="Montserrat Bold"/>
              </a:rPr>
              <a:t> Sensor industri Modbus RTU/TCP terhubung langsung ke server/gateway, tanpa mikrokontroler.</a:t>
            </a:r>
          </a:p>
          <a:p>
            <a:pPr algn="just">
              <a:lnSpc>
                <a:spcPts val="3300"/>
              </a:lnSpc>
            </a:pPr>
            <a:r>
              <a:rPr lang="en-US" sz="3000" b="true">
                <a:solidFill>
                  <a:srgbClr val="3F2A29"/>
                </a:solidFill>
                <a:latin typeface="Montserrat Bold"/>
                <a:ea typeface="Montserrat Bold"/>
                <a:cs typeface="Montserrat Bold"/>
                <a:sym typeface="Montserrat Bold"/>
              </a:rPr>
              <a:t>2️⃣Parameter Monitoring:</a:t>
            </a:r>
          </a:p>
          <a:p>
            <a:pPr algn="just">
              <a:lnSpc>
                <a:spcPts val="3300"/>
              </a:lnSpc>
            </a:pPr>
            <a:r>
              <a:rPr lang="en-US" sz="3000" b="true">
                <a:solidFill>
                  <a:srgbClr val="3F2A29"/>
                </a:solidFill>
                <a:latin typeface="Montserrat Bold"/>
                <a:ea typeface="Montserrat Bold"/>
                <a:cs typeface="Montserrat Bold"/>
                <a:sym typeface="Montserrat Bold"/>
              </a:rPr>
              <a:t> Hanya memantau suhu dan kelembaban relatif udara di gudang jagung.</a:t>
            </a:r>
          </a:p>
          <a:p>
            <a:pPr algn="just">
              <a:lnSpc>
                <a:spcPts val="3300"/>
              </a:lnSpc>
            </a:pPr>
            <a:r>
              <a:rPr lang="en-US" sz="3000" b="true">
                <a:solidFill>
                  <a:srgbClr val="3F2A29"/>
                </a:solidFill>
                <a:latin typeface="Montserrat Bold"/>
                <a:ea typeface="Montserrat Bold"/>
                <a:cs typeface="Montserrat Bold"/>
                <a:sym typeface="Montserrat Bold"/>
              </a:rPr>
              <a:t>3️⃣Lingkup Uji Coba:</a:t>
            </a:r>
          </a:p>
          <a:p>
            <a:pPr algn="just">
              <a:lnSpc>
                <a:spcPts val="3300"/>
              </a:lnSpc>
            </a:pPr>
            <a:r>
              <a:rPr lang="en-US" sz="3000" b="true">
                <a:solidFill>
                  <a:srgbClr val="3F2A29"/>
                </a:solidFill>
                <a:latin typeface="Montserrat Bold"/>
                <a:ea typeface="Montserrat Bold"/>
                <a:cs typeface="Montserrat Bold"/>
                <a:sym typeface="Montserrat Bold"/>
              </a:rPr>
              <a:t> Diterapkan pada simulasi gudang kecil/tunggal, tanpa integrasi multi-gudang.</a:t>
            </a:r>
          </a:p>
          <a:p>
            <a:pPr algn="just">
              <a:lnSpc>
                <a:spcPts val="3300"/>
              </a:lnSpc>
            </a:pPr>
            <a:r>
              <a:rPr lang="en-US" sz="3000" b="true">
                <a:solidFill>
                  <a:srgbClr val="3F2A29"/>
                </a:solidFill>
                <a:latin typeface="Montserrat Bold"/>
                <a:ea typeface="Montserrat Bold"/>
                <a:cs typeface="Montserrat Bold"/>
                <a:sym typeface="Montserrat Bold"/>
              </a:rPr>
              <a:t>4️⃣Visualisasi Data:</a:t>
            </a:r>
          </a:p>
          <a:p>
            <a:pPr algn="just">
              <a:lnSpc>
                <a:spcPts val="3300"/>
              </a:lnSpc>
            </a:pPr>
            <a:r>
              <a:rPr lang="en-US" sz="3000" b="true">
                <a:solidFill>
                  <a:srgbClr val="3F2A29"/>
                </a:solidFill>
                <a:latin typeface="Montserrat Bold"/>
                <a:ea typeface="Montserrat Bold"/>
                <a:cs typeface="Montserrat Bold"/>
                <a:sym typeface="Montserrat Bold"/>
              </a:rPr>
              <a:t> Dashboard Grafana terhubung InfluxDB, tanpa mobile app atau cloud dashboard.</a:t>
            </a:r>
          </a:p>
          <a:p>
            <a:pPr algn="just">
              <a:lnSpc>
                <a:spcPts val="3300"/>
              </a:lnSpc>
            </a:pPr>
            <a:r>
              <a:rPr lang="en-US" sz="3000" b="true">
                <a:solidFill>
                  <a:srgbClr val="3F2A29"/>
                </a:solidFill>
                <a:latin typeface="Montserrat Bold"/>
                <a:ea typeface="Montserrat Bold"/>
                <a:cs typeface="Montserrat Bold"/>
                <a:sym typeface="Montserrat Bold"/>
              </a:rPr>
              <a:t>5️⃣Integrasi Blockchain:</a:t>
            </a:r>
          </a:p>
          <a:p>
            <a:pPr algn="just">
              <a:lnSpc>
                <a:spcPts val="3300"/>
              </a:lnSpc>
            </a:pPr>
            <a:r>
              <a:rPr lang="en-US" sz="3000" b="true">
                <a:solidFill>
                  <a:srgbClr val="3F2A29"/>
                </a:solidFill>
                <a:latin typeface="Montserrat Bold"/>
                <a:ea typeface="Montserrat Bold"/>
                <a:cs typeface="Montserrat Bold"/>
                <a:sym typeface="Montserrat Bold"/>
              </a:rPr>
              <a:t> Catat hash data suhu/kelembaban tiap 6 jam ke smart contract Ethereum, bukan seluruh data sensor, untuk efisiensi biaya gas.</a:t>
            </a:r>
          </a:p>
          <a:p>
            <a:pPr algn="just">
              <a:lnSpc>
                <a:spcPts val="3300"/>
              </a:lnSpc>
            </a:pPr>
          </a:p>
        </p:txBody>
      </p:sp>
      <p:sp>
        <p:nvSpPr>
          <p:cNvPr name="Freeform 11" id="11"/>
          <p:cNvSpPr/>
          <p:nvPr/>
        </p:nvSpPr>
        <p:spPr>
          <a:xfrm flipH="false" flipV="false" rot="0">
            <a:off x="1518610" y="-229502"/>
            <a:ext cx="1642116" cy="1662061"/>
          </a:xfrm>
          <a:custGeom>
            <a:avLst/>
            <a:gdLst/>
            <a:ahLst/>
            <a:cxnLst/>
            <a:rect r="r" b="b" t="t" l="l"/>
            <a:pathLst>
              <a:path h="1662061" w="1642116">
                <a:moveTo>
                  <a:pt x="0" y="0"/>
                </a:moveTo>
                <a:lnTo>
                  <a:pt x="1642117" y="0"/>
                </a:lnTo>
                <a:lnTo>
                  <a:pt x="1642117" y="1662061"/>
                </a:lnTo>
                <a:lnTo>
                  <a:pt x="0" y="1662061"/>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3935021" y="6349815"/>
            <a:ext cx="3168396" cy="4114800"/>
          </a:xfrm>
          <a:custGeom>
            <a:avLst/>
            <a:gdLst/>
            <a:ahLst/>
            <a:cxnLst/>
            <a:rect r="r" b="b" t="t" l="l"/>
            <a:pathLst>
              <a:path h="4114800" w="3168396">
                <a:moveTo>
                  <a:pt x="0" y="0"/>
                </a:moveTo>
                <a:lnTo>
                  <a:pt x="3168396" y="0"/>
                </a:lnTo>
                <a:lnTo>
                  <a:pt x="3168396"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9335567" y="6225596"/>
            <a:ext cx="3837564" cy="1443084"/>
          </a:xfrm>
          <a:custGeom>
            <a:avLst/>
            <a:gdLst/>
            <a:ahLst/>
            <a:cxnLst/>
            <a:rect r="r" b="b" t="t" l="l"/>
            <a:pathLst>
              <a:path h="1443084" w="3837564">
                <a:moveTo>
                  <a:pt x="0" y="0"/>
                </a:moveTo>
                <a:lnTo>
                  <a:pt x="3837563" y="0"/>
                </a:lnTo>
                <a:lnTo>
                  <a:pt x="3837563" y="1443084"/>
                </a:lnTo>
                <a:lnTo>
                  <a:pt x="0" y="1443084"/>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Freeform 8" id="8"/>
          <p:cNvSpPr/>
          <p:nvPr/>
        </p:nvSpPr>
        <p:spPr>
          <a:xfrm flipH="false" flipV="false" rot="0">
            <a:off x="-381785" y="6051687"/>
            <a:ext cx="3813233" cy="2983785"/>
          </a:xfrm>
          <a:custGeom>
            <a:avLst/>
            <a:gdLst/>
            <a:ahLst/>
            <a:cxnLst/>
            <a:rect r="r" b="b" t="t" l="l"/>
            <a:pathLst>
              <a:path h="2983785" w="3813233">
                <a:moveTo>
                  <a:pt x="0" y="0"/>
                </a:moveTo>
                <a:lnTo>
                  <a:pt x="3813232" y="0"/>
                </a:lnTo>
                <a:lnTo>
                  <a:pt x="3813232" y="2983785"/>
                </a:lnTo>
                <a:lnTo>
                  <a:pt x="0" y="2983785"/>
                </a:lnTo>
                <a:lnTo>
                  <a:pt x="0" y="0"/>
                </a:lnTo>
                <a:close/>
              </a:path>
            </a:pathLst>
          </a:custGeom>
          <a:blipFill>
            <a:blip r:embed="rId7"/>
            <a:stretch>
              <a:fillRect l="0" t="0" r="0" b="0"/>
            </a:stretch>
          </a:blipFill>
        </p:spPr>
      </p:sp>
      <p:sp>
        <p:nvSpPr>
          <p:cNvPr name="Freeform 9" id="9"/>
          <p:cNvSpPr/>
          <p:nvPr/>
        </p:nvSpPr>
        <p:spPr>
          <a:xfrm flipH="false" flipV="false" rot="0">
            <a:off x="12637958" y="-633361"/>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8"/>
            <a:stretch>
              <a:fillRect l="0" t="0" r="0" b="0"/>
            </a:stretch>
          </a:blipFill>
        </p:spPr>
      </p:sp>
      <p:sp>
        <p:nvSpPr>
          <p:cNvPr name="Freeform 10" id="10"/>
          <p:cNvSpPr/>
          <p:nvPr/>
        </p:nvSpPr>
        <p:spPr>
          <a:xfrm flipH="false" flipV="false" rot="0">
            <a:off x="1028700" y="3773549"/>
            <a:ext cx="7956276" cy="4556276"/>
          </a:xfrm>
          <a:custGeom>
            <a:avLst/>
            <a:gdLst/>
            <a:ahLst/>
            <a:cxnLst/>
            <a:rect r="r" b="b" t="t" l="l"/>
            <a:pathLst>
              <a:path h="4556276" w="7956276">
                <a:moveTo>
                  <a:pt x="0" y="0"/>
                </a:moveTo>
                <a:lnTo>
                  <a:pt x="7956276" y="0"/>
                </a:lnTo>
                <a:lnTo>
                  <a:pt x="7956276" y="4556276"/>
                </a:lnTo>
                <a:lnTo>
                  <a:pt x="0" y="4556276"/>
                </a:lnTo>
                <a:lnTo>
                  <a:pt x="0" y="0"/>
                </a:lnTo>
                <a:close/>
              </a:path>
            </a:pathLst>
          </a:custGeom>
          <a:blipFill>
            <a:blip r:embed="rId9"/>
            <a:stretch>
              <a:fillRect l="0" t="0" r="0" b="0"/>
            </a:stretch>
          </a:blipFill>
        </p:spPr>
      </p:sp>
      <p:sp>
        <p:nvSpPr>
          <p:cNvPr name="Freeform 11" id="11"/>
          <p:cNvSpPr/>
          <p:nvPr/>
        </p:nvSpPr>
        <p:spPr>
          <a:xfrm flipH="false" flipV="false" rot="0">
            <a:off x="9410158" y="3801995"/>
            <a:ext cx="7849142" cy="4527830"/>
          </a:xfrm>
          <a:custGeom>
            <a:avLst/>
            <a:gdLst/>
            <a:ahLst/>
            <a:cxnLst/>
            <a:rect r="r" b="b" t="t" l="l"/>
            <a:pathLst>
              <a:path h="4527830" w="7849142">
                <a:moveTo>
                  <a:pt x="0" y="0"/>
                </a:moveTo>
                <a:lnTo>
                  <a:pt x="7849142" y="0"/>
                </a:lnTo>
                <a:lnTo>
                  <a:pt x="7849142" y="4527830"/>
                </a:lnTo>
                <a:lnTo>
                  <a:pt x="0" y="4527830"/>
                </a:lnTo>
                <a:lnTo>
                  <a:pt x="0" y="0"/>
                </a:lnTo>
                <a:close/>
              </a:path>
            </a:pathLst>
          </a:custGeom>
          <a:blipFill>
            <a:blip r:embed="rId10"/>
            <a:stretch>
              <a:fillRect l="0" t="0" r="0" b="0"/>
            </a:stretch>
          </a:blipFill>
        </p:spPr>
      </p:sp>
      <p:sp>
        <p:nvSpPr>
          <p:cNvPr name="TextBox 12" id="12"/>
          <p:cNvSpPr txBox="true"/>
          <p:nvPr/>
        </p:nvSpPr>
        <p:spPr>
          <a:xfrm rot="0">
            <a:off x="6329559" y="1490918"/>
            <a:ext cx="6012015" cy="100012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STATE OF 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75" t="0" r="-19875" b="0"/>
            </a:stretch>
          </a:blipFill>
        </p:spPr>
      </p:sp>
      <p:sp>
        <p:nvSpPr>
          <p:cNvPr name="Freeform 3" id="3"/>
          <p:cNvSpPr/>
          <p:nvPr/>
        </p:nvSpPr>
        <p:spPr>
          <a:xfrm flipH="false" flipV="false" rot="0">
            <a:off x="-802369" y="6225596"/>
            <a:ext cx="20780443" cy="5120696"/>
          </a:xfrm>
          <a:custGeom>
            <a:avLst/>
            <a:gdLst/>
            <a:ahLst/>
            <a:cxnLst/>
            <a:rect r="r" b="b" t="t" l="l"/>
            <a:pathLst>
              <a:path h="5120696" w="20780443">
                <a:moveTo>
                  <a:pt x="0" y="0"/>
                </a:moveTo>
                <a:lnTo>
                  <a:pt x="20780443" y="0"/>
                </a:lnTo>
                <a:lnTo>
                  <a:pt x="20780443" y="5120696"/>
                </a:lnTo>
                <a:lnTo>
                  <a:pt x="0" y="5120696"/>
                </a:lnTo>
                <a:lnTo>
                  <a:pt x="0" y="0"/>
                </a:lnTo>
                <a:close/>
              </a:path>
            </a:pathLst>
          </a:custGeom>
          <a:blipFill>
            <a:blip r:embed="rId3"/>
            <a:stretch>
              <a:fillRect l="0" t="0" r="0" b="-134594"/>
            </a:stretch>
          </a:blipFill>
        </p:spPr>
      </p:sp>
      <p:sp>
        <p:nvSpPr>
          <p:cNvPr name="Freeform 4" id="4"/>
          <p:cNvSpPr/>
          <p:nvPr/>
        </p:nvSpPr>
        <p:spPr>
          <a:xfrm flipH="false" flipV="false" rot="0">
            <a:off x="13935021" y="6349815"/>
            <a:ext cx="3168396" cy="4114800"/>
          </a:xfrm>
          <a:custGeom>
            <a:avLst/>
            <a:gdLst/>
            <a:ahLst/>
            <a:cxnLst/>
            <a:rect r="r" b="b" t="t" l="l"/>
            <a:pathLst>
              <a:path h="4114800" w="3168396">
                <a:moveTo>
                  <a:pt x="0" y="0"/>
                </a:moveTo>
                <a:lnTo>
                  <a:pt x="3168396" y="0"/>
                </a:lnTo>
                <a:lnTo>
                  <a:pt x="3168396" y="4114800"/>
                </a:lnTo>
                <a:lnTo>
                  <a:pt x="0" y="4114800"/>
                </a:lnTo>
                <a:lnTo>
                  <a:pt x="0" y="0"/>
                </a:lnTo>
                <a:close/>
              </a:path>
            </a:pathLst>
          </a:custGeom>
          <a:blipFill>
            <a:blip r:embed="rId4"/>
            <a:stretch>
              <a:fillRect l="0" t="0" r="0" b="0"/>
            </a:stretch>
          </a:blipFill>
        </p:spPr>
      </p:sp>
      <p:sp>
        <p:nvSpPr>
          <p:cNvPr name="Freeform 5" id="5"/>
          <p:cNvSpPr/>
          <p:nvPr/>
        </p:nvSpPr>
        <p:spPr>
          <a:xfrm flipH="false" flipV="false" rot="0">
            <a:off x="9335567" y="6225596"/>
            <a:ext cx="3837564" cy="1443084"/>
          </a:xfrm>
          <a:custGeom>
            <a:avLst/>
            <a:gdLst/>
            <a:ahLst/>
            <a:cxnLst/>
            <a:rect r="r" b="b" t="t" l="l"/>
            <a:pathLst>
              <a:path h="1443084" w="3837564">
                <a:moveTo>
                  <a:pt x="0" y="0"/>
                </a:moveTo>
                <a:lnTo>
                  <a:pt x="3837563" y="0"/>
                </a:lnTo>
                <a:lnTo>
                  <a:pt x="3837563" y="1443084"/>
                </a:lnTo>
                <a:lnTo>
                  <a:pt x="0" y="1443084"/>
                </a:lnTo>
                <a:lnTo>
                  <a:pt x="0" y="0"/>
                </a:lnTo>
                <a:close/>
              </a:path>
            </a:pathLst>
          </a:custGeom>
          <a:blipFill>
            <a:blip r:embed="rId5"/>
            <a:stretch>
              <a:fillRect l="0" t="0" r="0" b="0"/>
            </a:stretch>
          </a:blipFill>
        </p:spPr>
      </p:sp>
      <p:sp>
        <p:nvSpPr>
          <p:cNvPr name="Freeform 6" id="6"/>
          <p:cNvSpPr/>
          <p:nvPr/>
        </p:nvSpPr>
        <p:spPr>
          <a:xfrm flipH="true" flipV="false" rot="0">
            <a:off x="-381785" y="7543580"/>
            <a:ext cx="7085024" cy="3015161"/>
          </a:xfrm>
          <a:custGeom>
            <a:avLst/>
            <a:gdLst/>
            <a:ahLst/>
            <a:cxnLst/>
            <a:rect r="r" b="b" t="t" l="l"/>
            <a:pathLst>
              <a:path h="3015161" w="7085024">
                <a:moveTo>
                  <a:pt x="7085024" y="0"/>
                </a:moveTo>
                <a:lnTo>
                  <a:pt x="0" y="0"/>
                </a:lnTo>
                <a:lnTo>
                  <a:pt x="0" y="3015161"/>
                </a:lnTo>
                <a:lnTo>
                  <a:pt x="7085024" y="3015161"/>
                </a:lnTo>
                <a:lnTo>
                  <a:pt x="7085024" y="0"/>
                </a:lnTo>
                <a:close/>
              </a:path>
            </a:pathLst>
          </a:custGeom>
          <a:blipFill>
            <a:blip r:embed="rId6"/>
            <a:stretch>
              <a:fillRect l="0" t="0" r="0" b="0"/>
            </a:stretch>
          </a:blipFill>
        </p:spPr>
      </p:sp>
      <p:sp>
        <p:nvSpPr>
          <p:cNvPr name="Freeform 7" id="7"/>
          <p:cNvSpPr/>
          <p:nvPr/>
        </p:nvSpPr>
        <p:spPr>
          <a:xfrm flipH="false" flipV="false" rot="0">
            <a:off x="11504255" y="7543580"/>
            <a:ext cx="7085024" cy="3015161"/>
          </a:xfrm>
          <a:custGeom>
            <a:avLst/>
            <a:gdLst/>
            <a:ahLst/>
            <a:cxnLst/>
            <a:rect r="r" b="b" t="t" l="l"/>
            <a:pathLst>
              <a:path h="3015161" w="7085024">
                <a:moveTo>
                  <a:pt x="0" y="0"/>
                </a:moveTo>
                <a:lnTo>
                  <a:pt x="7085024" y="0"/>
                </a:lnTo>
                <a:lnTo>
                  <a:pt x="7085024" y="3015161"/>
                </a:lnTo>
                <a:lnTo>
                  <a:pt x="0" y="3015161"/>
                </a:lnTo>
                <a:lnTo>
                  <a:pt x="0" y="0"/>
                </a:lnTo>
                <a:close/>
              </a:path>
            </a:pathLst>
          </a:custGeom>
          <a:blipFill>
            <a:blip r:embed="rId6"/>
            <a:stretch>
              <a:fillRect l="0" t="0" r="0" b="0"/>
            </a:stretch>
          </a:blipFill>
        </p:spPr>
      </p:sp>
      <p:sp>
        <p:nvSpPr>
          <p:cNvPr name="Freeform 8" id="8"/>
          <p:cNvSpPr/>
          <p:nvPr/>
        </p:nvSpPr>
        <p:spPr>
          <a:xfrm flipH="false" flipV="false" rot="0">
            <a:off x="-381785" y="6051687"/>
            <a:ext cx="3813233" cy="2983785"/>
          </a:xfrm>
          <a:custGeom>
            <a:avLst/>
            <a:gdLst/>
            <a:ahLst/>
            <a:cxnLst/>
            <a:rect r="r" b="b" t="t" l="l"/>
            <a:pathLst>
              <a:path h="2983785" w="3813233">
                <a:moveTo>
                  <a:pt x="0" y="0"/>
                </a:moveTo>
                <a:lnTo>
                  <a:pt x="3813232" y="0"/>
                </a:lnTo>
                <a:lnTo>
                  <a:pt x="3813232" y="2983785"/>
                </a:lnTo>
                <a:lnTo>
                  <a:pt x="0" y="2983785"/>
                </a:lnTo>
                <a:lnTo>
                  <a:pt x="0" y="0"/>
                </a:lnTo>
                <a:close/>
              </a:path>
            </a:pathLst>
          </a:custGeom>
          <a:blipFill>
            <a:blip r:embed="rId7"/>
            <a:stretch>
              <a:fillRect l="0" t="0" r="0" b="0"/>
            </a:stretch>
          </a:blipFill>
        </p:spPr>
      </p:sp>
      <p:sp>
        <p:nvSpPr>
          <p:cNvPr name="Freeform 9" id="9"/>
          <p:cNvSpPr/>
          <p:nvPr/>
        </p:nvSpPr>
        <p:spPr>
          <a:xfrm flipH="false" flipV="false" rot="0">
            <a:off x="12637958" y="-633361"/>
            <a:ext cx="1642116" cy="1662061"/>
          </a:xfrm>
          <a:custGeom>
            <a:avLst/>
            <a:gdLst/>
            <a:ahLst/>
            <a:cxnLst/>
            <a:rect r="r" b="b" t="t" l="l"/>
            <a:pathLst>
              <a:path h="1662061" w="1642116">
                <a:moveTo>
                  <a:pt x="0" y="0"/>
                </a:moveTo>
                <a:lnTo>
                  <a:pt x="1642116" y="0"/>
                </a:lnTo>
                <a:lnTo>
                  <a:pt x="1642116" y="1662061"/>
                </a:lnTo>
                <a:lnTo>
                  <a:pt x="0" y="1662061"/>
                </a:lnTo>
                <a:lnTo>
                  <a:pt x="0" y="0"/>
                </a:lnTo>
                <a:close/>
              </a:path>
            </a:pathLst>
          </a:custGeom>
          <a:blipFill>
            <a:blip r:embed="rId8"/>
            <a:stretch>
              <a:fillRect l="0" t="0" r="0" b="0"/>
            </a:stretch>
          </a:blipFill>
        </p:spPr>
      </p:sp>
      <p:sp>
        <p:nvSpPr>
          <p:cNvPr name="Freeform 10" id="10"/>
          <p:cNvSpPr/>
          <p:nvPr/>
        </p:nvSpPr>
        <p:spPr>
          <a:xfrm flipH="false" flipV="false" rot="0">
            <a:off x="1028700" y="3179921"/>
            <a:ext cx="7178651" cy="6091351"/>
          </a:xfrm>
          <a:custGeom>
            <a:avLst/>
            <a:gdLst/>
            <a:ahLst/>
            <a:cxnLst/>
            <a:rect r="r" b="b" t="t" l="l"/>
            <a:pathLst>
              <a:path h="6091351" w="7178651">
                <a:moveTo>
                  <a:pt x="0" y="0"/>
                </a:moveTo>
                <a:lnTo>
                  <a:pt x="7178651" y="0"/>
                </a:lnTo>
                <a:lnTo>
                  <a:pt x="7178651" y="6091350"/>
                </a:lnTo>
                <a:lnTo>
                  <a:pt x="0" y="6091350"/>
                </a:lnTo>
                <a:lnTo>
                  <a:pt x="0" y="0"/>
                </a:lnTo>
                <a:close/>
              </a:path>
            </a:pathLst>
          </a:custGeom>
          <a:blipFill>
            <a:blip r:embed="rId9"/>
            <a:stretch>
              <a:fillRect l="0" t="0" r="0" b="0"/>
            </a:stretch>
          </a:blipFill>
        </p:spPr>
      </p:sp>
      <p:sp>
        <p:nvSpPr>
          <p:cNvPr name="Freeform 11" id="11"/>
          <p:cNvSpPr/>
          <p:nvPr/>
        </p:nvSpPr>
        <p:spPr>
          <a:xfrm flipH="false" flipV="false" rot="0">
            <a:off x="8944078" y="3179921"/>
            <a:ext cx="8315222" cy="3963733"/>
          </a:xfrm>
          <a:custGeom>
            <a:avLst/>
            <a:gdLst/>
            <a:ahLst/>
            <a:cxnLst/>
            <a:rect r="r" b="b" t="t" l="l"/>
            <a:pathLst>
              <a:path h="3963733" w="8315222">
                <a:moveTo>
                  <a:pt x="0" y="0"/>
                </a:moveTo>
                <a:lnTo>
                  <a:pt x="8315222" y="0"/>
                </a:lnTo>
                <a:lnTo>
                  <a:pt x="8315222" y="3963732"/>
                </a:lnTo>
                <a:lnTo>
                  <a:pt x="0" y="3963732"/>
                </a:lnTo>
                <a:lnTo>
                  <a:pt x="0" y="0"/>
                </a:lnTo>
                <a:close/>
              </a:path>
            </a:pathLst>
          </a:custGeom>
          <a:blipFill>
            <a:blip r:embed="rId10"/>
            <a:stretch>
              <a:fillRect l="0" t="0" r="0" b="0"/>
            </a:stretch>
          </a:blipFill>
        </p:spPr>
      </p:sp>
      <p:sp>
        <p:nvSpPr>
          <p:cNvPr name="TextBox 12" id="12"/>
          <p:cNvSpPr txBox="true"/>
          <p:nvPr/>
        </p:nvSpPr>
        <p:spPr>
          <a:xfrm rot="0">
            <a:off x="6329559" y="1490918"/>
            <a:ext cx="6012015" cy="1000125"/>
          </a:xfrm>
          <a:prstGeom prst="rect">
            <a:avLst/>
          </a:prstGeom>
        </p:spPr>
        <p:txBody>
          <a:bodyPr anchor="t" rtlCol="false" tIns="0" lIns="0" bIns="0" rIns="0">
            <a:spAutoFit/>
          </a:bodyPr>
          <a:lstStyle/>
          <a:p>
            <a:pPr algn="l">
              <a:lnSpc>
                <a:spcPts val="6299"/>
              </a:lnSpc>
            </a:pPr>
            <a:r>
              <a:rPr lang="en-US" sz="6999">
                <a:solidFill>
                  <a:srgbClr val="FFFFFF"/>
                </a:solidFill>
                <a:latin typeface="Funtastic"/>
                <a:ea typeface="Funtastic"/>
                <a:cs typeface="Funtastic"/>
                <a:sym typeface="Funtastic"/>
              </a:rPr>
              <a:t>STATE OF ART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DAGpGtTSty8</dc:identifier>
  <dcterms:modified xsi:type="dcterms:W3CDTF">2011-08-01T06:04:30Z</dcterms:modified>
  <cp:revision>1</cp:revision>
  <dc:title>Warna Warni Ilustrasi Pertanian Tugas Presentasi </dc:title>
</cp:coreProperties>
</file>